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5"/>
  </p:handoutMasterIdLst>
  <p:sldIdLst>
    <p:sldId id="256" r:id="rId2"/>
    <p:sldId id="264" r:id="rId3"/>
    <p:sldId id="275" r:id="rId4"/>
    <p:sldId id="284" r:id="rId5"/>
    <p:sldId id="290" r:id="rId6"/>
    <p:sldId id="269" r:id="rId7"/>
    <p:sldId id="257" r:id="rId8"/>
    <p:sldId id="271" r:id="rId9"/>
    <p:sldId id="260" r:id="rId10"/>
    <p:sldId id="261" r:id="rId11"/>
    <p:sldId id="262" r:id="rId12"/>
    <p:sldId id="263" r:id="rId13"/>
    <p:sldId id="270" r:id="rId14"/>
    <p:sldId id="291" r:id="rId15"/>
    <p:sldId id="265" r:id="rId16"/>
    <p:sldId id="266" r:id="rId17"/>
    <p:sldId id="267" r:id="rId18"/>
    <p:sldId id="268" r:id="rId19"/>
    <p:sldId id="282" r:id="rId20"/>
    <p:sldId id="281" r:id="rId21"/>
    <p:sldId id="274" r:id="rId22"/>
    <p:sldId id="277" r:id="rId23"/>
    <p:sldId id="278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FF6600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101" d="100"/>
          <a:sy n="101" d="100"/>
        </p:scale>
        <p:origin x="19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980D-F61A-47D6-B867-649B9E4E105A}" type="datetimeFigureOut">
              <a:rPr lang="fr-BE" smtClean="0"/>
              <a:t>16/11/2022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5EDC-4508-4A96-A947-BF803ADC008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19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07ACA3-6D74-4385-84AB-785E4200CD3F}" type="datetimeFigureOut">
              <a:rPr lang="fr-BE" smtClean="0"/>
              <a:pPr/>
              <a:t>16/11/2022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5436" y="5517232"/>
            <a:ext cx="7854696" cy="792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BE" sz="3600" dirty="0"/>
              <a:t>Chez les grands </a:t>
            </a:r>
            <a:r>
              <a:rPr lang="fr-BE" sz="3600" dirty="0">
                <a:latin typeface="Calibri" panose="020F0502020204030204" pitchFamily="34" charset="0"/>
              </a:rPr>
              <a:t>rusés</a:t>
            </a:r>
            <a:r>
              <a:rPr lang="fr-BE" sz="3600" dirty="0"/>
              <a:t> bleus</a:t>
            </a:r>
          </a:p>
          <a:p>
            <a:pPr algn="ctr"/>
            <a:r>
              <a:rPr lang="fr-BE" sz="3600" dirty="0"/>
              <a:t>Madame Murielle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97" y="2688316"/>
            <a:ext cx="3456384" cy="2633436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0E7CE6F8-3D84-4CD3-A13E-8D8EBD282203}"/>
              </a:ext>
            </a:extLst>
          </p:cNvPr>
          <p:cNvSpPr txBox="1">
            <a:spLocks/>
          </p:cNvSpPr>
          <p:nvPr/>
        </p:nvSpPr>
        <p:spPr>
          <a:xfrm>
            <a:off x="728086" y="1878999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600" dirty="0"/>
              <a:t>Bienvenue en section maternelle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En français   :  la lecture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506419"/>
            <a:ext cx="8712968" cy="3802901"/>
          </a:xfrm>
        </p:spPr>
        <p:txBody>
          <a:bodyPr>
            <a:normAutofit/>
          </a:bodyPr>
          <a:lstStyle/>
          <a:p>
            <a:r>
              <a:rPr lang="fr-FR" sz="1800" dirty="0"/>
              <a:t>Grande  place  à la lecture </a:t>
            </a:r>
          </a:p>
          <a:p>
            <a:r>
              <a:rPr lang="fr-FR" sz="1800" dirty="0"/>
              <a:t>Nous participons à des ateliers organisés par la bibliothèque de </a:t>
            </a:r>
            <a:r>
              <a:rPr lang="fr-FR" sz="1800" dirty="0" err="1"/>
              <a:t>Woluwé</a:t>
            </a:r>
            <a:r>
              <a:rPr lang="fr-FR" sz="1800" dirty="0"/>
              <a:t> St Lambert</a:t>
            </a:r>
          </a:p>
          <a:p>
            <a:r>
              <a:rPr lang="fr-FR" sz="1800" dirty="0"/>
              <a:t>Nous invitons l’enfant à être curieux, à découvrir différents types de livres </a:t>
            </a:r>
          </a:p>
          <a:p>
            <a:r>
              <a:rPr lang="fr-BE" sz="1800" dirty="0"/>
              <a:t>Nous accordons une attention particulière à la présentation et l’utilisation des bibliothèques de classe.</a:t>
            </a:r>
          </a:p>
          <a:p>
            <a:r>
              <a:rPr lang="fr-FR" sz="1800" dirty="0"/>
              <a:t>Nous mettons en œuvre différentes approches de la littérature enfantine.</a:t>
            </a:r>
          </a:p>
          <a:p>
            <a:endParaRPr lang="fr-FR" sz="1800" dirty="0"/>
          </a:p>
          <a:p>
            <a:endParaRPr lang="fr-FR" sz="1800" dirty="0"/>
          </a:p>
          <a:p>
            <a:pPr algn="ctr"/>
            <a:r>
              <a:rPr lang="fr-FR" sz="2000" dirty="0"/>
              <a:t>Projet : Sacs à lire: Madame Mélissa organisera le prêt de livres à ramener à la maison.</a:t>
            </a:r>
          </a:p>
          <a:p>
            <a:endParaRPr lang="fr-BE" sz="1300" dirty="0"/>
          </a:p>
          <a:p>
            <a:endParaRPr lang="fr-BE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DCD735-D356-7A51-C2F4-F1416E46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7" y="788677"/>
            <a:ext cx="2182191" cy="1554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9263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En français   :  la phonologie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962301"/>
            <a:ext cx="4762872" cy="4389120"/>
          </a:xfrm>
        </p:spPr>
        <p:txBody>
          <a:bodyPr/>
          <a:lstStyle/>
          <a:p>
            <a:pPr algn="ctr">
              <a:buNone/>
            </a:pPr>
            <a:r>
              <a:rPr lang="fr-FR" dirty="0"/>
              <a:t>La méthode des alphas: </a:t>
            </a:r>
          </a:p>
          <a:p>
            <a:pPr algn="ctr"/>
            <a:endParaRPr lang="fr-FR" sz="1500" dirty="0"/>
          </a:p>
          <a:p>
            <a:pPr algn="ctr">
              <a:buNone/>
            </a:pPr>
            <a:r>
              <a:rPr lang="fr-FR" sz="1800" dirty="0"/>
              <a:t>     un outil ludique et affectif</a:t>
            </a:r>
          </a:p>
          <a:p>
            <a:pPr algn="ctr">
              <a:buNone/>
            </a:pPr>
            <a:endParaRPr lang="fr-FR" sz="1800" dirty="0"/>
          </a:p>
          <a:p>
            <a:pPr algn="ctr">
              <a:buNone/>
            </a:pPr>
            <a:endParaRPr lang="fr-FR" sz="1800" dirty="0"/>
          </a:p>
          <a:p>
            <a:pPr algn="ctr">
              <a:buNone/>
            </a:pPr>
            <a:endParaRPr lang="fr-FR" sz="2600" dirty="0"/>
          </a:p>
          <a:p>
            <a:pPr algn="ctr">
              <a:buNone/>
            </a:pPr>
            <a:r>
              <a:rPr lang="fr-FR" sz="2600" dirty="0"/>
              <a:t>  La musique</a:t>
            </a:r>
          </a:p>
          <a:p>
            <a:pPr algn="ctr">
              <a:buNone/>
            </a:pPr>
            <a:r>
              <a:rPr lang="fr-FR" sz="1800" dirty="0"/>
              <a:t>  Utilisation de nombreuses comptines et poésies pour enrichir le vocabulaire, l’articulation et le rythme de lecture</a:t>
            </a:r>
            <a:endParaRPr lang="fr-BE" sz="1800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6" name="Image 5" descr="petit_malin_planete_alph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34267">
            <a:off x="1864652" y="2145411"/>
            <a:ext cx="1719313" cy="1281297"/>
          </a:xfrm>
          <a:prstGeom prst="rect">
            <a:avLst/>
          </a:prstGeom>
        </p:spPr>
      </p:pic>
      <p:pic>
        <p:nvPicPr>
          <p:cNvPr id="7" name="Image 6" descr="16771_compt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0411" y="4613110"/>
            <a:ext cx="4163177" cy="1476621"/>
          </a:xfrm>
          <a:prstGeom prst="rect">
            <a:avLst/>
          </a:prstGeom>
        </p:spPr>
      </p:pic>
      <p:pic>
        <p:nvPicPr>
          <p:cNvPr id="3074" name="Picture 2" descr="Aucune description disponible.">
            <a:extLst>
              <a:ext uri="{FF2B5EF4-FFF2-40B4-BE49-F238E27FC236}">
                <a16:creationId xmlns:a16="http://schemas.microsoft.com/office/drawing/2014/main" id="{D1735ED1-A210-43AE-9793-10A906DC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37" y="188640"/>
            <a:ext cx="1414771" cy="18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cune description disponible.">
            <a:extLst>
              <a:ext uri="{FF2B5EF4-FFF2-40B4-BE49-F238E27FC236}">
                <a16:creationId xmlns:a16="http://schemas.microsoft.com/office/drawing/2014/main" id="{86F8CA8F-5D84-4D51-B991-6F14BAA1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48" y="1131820"/>
            <a:ext cx="1414772" cy="18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ucune description disponible.">
            <a:extLst>
              <a:ext uri="{FF2B5EF4-FFF2-40B4-BE49-F238E27FC236}">
                <a16:creationId xmlns:a16="http://schemas.microsoft.com/office/drawing/2014/main" id="{D46963A4-0293-4751-9491-DE236F09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4" y="1208214"/>
            <a:ext cx="1586861" cy="21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1373" y="793124"/>
            <a:ext cx="3051053" cy="810344"/>
          </a:xfrm>
        </p:spPr>
        <p:txBody>
          <a:bodyPr>
            <a:normAutofit fontScale="90000"/>
          </a:bodyPr>
          <a:lstStyle/>
          <a:p>
            <a:r>
              <a:rPr lang="fr-BE" dirty="0"/>
              <a:t>                L’écriture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049" y="2940116"/>
            <a:ext cx="8892480" cy="3751547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Le déliement du geste graphique et le maintien correct</a:t>
            </a:r>
          </a:p>
          <a:p>
            <a:pPr marL="0" indent="0" algn="ctr">
              <a:buNone/>
            </a:pPr>
            <a:r>
              <a:rPr lang="fr-FR" dirty="0"/>
              <a:t> des outils sont une priorité.</a:t>
            </a:r>
          </a:p>
          <a:p>
            <a:pPr algn="ctr"/>
            <a:r>
              <a:rPr lang="fr-FR" dirty="0"/>
              <a:t>Nous utilisons des lettres mobiles</a:t>
            </a:r>
          </a:p>
          <a:p>
            <a:pPr algn="ctr"/>
            <a:r>
              <a:rPr lang="fr-FR" dirty="0"/>
              <a:t>Nous préparons l’enfant à l’écriture mais nous n’écrivons pas  encore.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Image 6" descr="Coffret Mon alphabet mobile Montessori">
            <a:extLst>
              <a:ext uri="{FF2B5EF4-FFF2-40B4-BE49-F238E27FC236}">
                <a16:creationId xmlns:a16="http://schemas.microsoft.com/office/drawing/2014/main" id="{FCB25736-E20D-4A7C-9D1F-9259352945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02" y="2347754"/>
            <a:ext cx="1893678" cy="161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ucune description disponible.">
            <a:extLst>
              <a:ext uri="{FF2B5EF4-FFF2-40B4-BE49-F238E27FC236}">
                <a16:creationId xmlns:a16="http://schemas.microsoft.com/office/drawing/2014/main" id="{14557F61-A825-4230-A6A0-5D300B364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4851" r="19288" b="6950"/>
          <a:stretch/>
        </p:blipFill>
        <p:spPr bwMode="auto">
          <a:xfrm>
            <a:off x="230049" y="240103"/>
            <a:ext cx="1728193" cy="18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cune description disponible.">
            <a:extLst>
              <a:ext uri="{FF2B5EF4-FFF2-40B4-BE49-F238E27FC236}">
                <a16:creationId xmlns:a16="http://schemas.microsoft.com/office/drawing/2014/main" id="{817C7B21-3C82-42BA-8597-0E911E841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346" r="13776" b="8001"/>
          <a:stretch/>
        </p:blipFill>
        <p:spPr bwMode="auto">
          <a:xfrm>
            <a:off x="6177421" y="166337"/>
            <a:ext cx="2736529" cy="18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cune description disponible.">
            <a:extLst>
              <a:ext uri="{FF2B5EF4-FFF2-40B4-BE49-F238E27FC236}">
                <a16:creationId xmlns:a16="http://schemas.microsoft.com/office/drawing/2014/main" id="{BCBACF74-8A5E-44DC-927F-4EB35FC6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86" y="2037150"/>
            <a:ext cx="2011314" cy="15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ucune description disponible.">
            <a:extLst>
              <a:ext uri="{FF2B5EF4-FFF2-40B4-BE49-F238E27FC236}">
                <a16:creationId xmlns:a16="http://schemas.microsoft.com/office/drawing/2014/main" id="{9159023F-356A-4046-90A8-D3DE8FE0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1" y="2422461"/>
            <a:ext cx="1733837" cy="13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ucune description disponible.">
            <a:extLst>
              <a:ext uri="{FF2B5EF4-FFF2-40B4-BE49-F238E27FC236}">
                <a16:creationId xmlns:a16="http://schemas.microsoft.com/office/drawing/2014/main" id="{6B82B412-85B3-4040-877E-94760A45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10" y="1676962"/>
            <a:ext cx="1625972" cy="21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3494"/>
            <a:ext cx="8229600" cy="5443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En éveil scientifique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792" y="983557"/>
            <a:ext cx="4864680" cy="2645908"/>
          </a:xfrm>
        </p:spPr>
        <p:txBody>
          <a:bodyPr>
            <a:normAutofit/>
          </a:bodyPr>
          <a:lstStyle/>
          <a:p>
            <a:pPr marL="2011680" lvl="7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000" dirty="0"/>
              <a:t>Lundi: classe du dehors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/>
              <a:t>Découvertes du monde animal, végétal, phénomène météo, expériences diverses</a:t>
            </a:r>
          </a:p>
          <a:p>
            <a:pPr marL="1527048" lvl="5" indent="0">
              <a:buNone/>
            </a:pPr>
            <a:endParaRPr lang="fr-BE" dirty="0"/>
          </a:p>
          <a:p>
            <a:pPr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5128" name="Picture 8" descr="Aucune description disponible.">
            <a:extLst>
              <a:ext uri="{FF2B5EF4-FFF2-40B4-BE49-F238E27FC236}">
                <a16:creationId xmlns:a16="http://schemas.microsoft.com/office/drawing/2014/main" id="{5252E935-8717-47FA-8246-64960C5F3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5" y="896060"/>
            <a:ext cx="1769675" cy="23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ucune description disponible.">
            <a:extLst>
              <a:ext uri="{FF2B5EF4-FFF2-40B4-BE49-F238E27FC236}">
                <a16:creationId xmlns:a16="http://schemas.microsoft.com/office/drawing/2014/main" id="{7E57E4A0-F04F-4182-B5D6-5FB354A9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4" y="55324"/>
            <a:ext cx="1392350" cy="18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ucune description disponible.">
            <a:extLst>
              <a:ext uri="{FF2B5EF4-FFF2-40B4-BE49-F238E27FC236}">
                <a16:creationId xmlns:a16="http://schemas.microsoft.com/office/drawing/2014/main" id="{9F459EB8-884C-4A17-9920-8E366F92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4" y="2197013"/>
            <a:ext cx="1769675" cy="23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C15A619-BEE9-53A9-BA41-2B38BF01849B}"/>
              </a:ext>
            </a:extLst>
          </p:cNvPr>
          <p:cNvSpPr txBox="1">
            <a:spLocks/>
          </p:cNvSpPr>
          <p:nvPr/>
        </p:nvSpPr>
        <p:spPr>
          <a:xfrm>
            <a:off x="845676" y="3865132"/>
            <a:ext cx="7974795" cy="2645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0" lvl="7" indent="0">
              <a:buFontTx/>
              <a:buNone/>
            </a:pPr>
            <a:endParaRPr lang="fr-BE" sz="2400" dirty="0"/>
          </a:p>
          <a:p>
            <a:pPr marL="0" indent="0">
              <a:buFont typeface="Wingdings 2"/>
              <a:buNone/>
            </a:pPr>
            <a:endParaRPr lang="fr-BE" sz="2000" dirty="0"/>
          </a:p>
          <a:p>
            <a:pPr marL="0" indent="0">
              <a:buFont typeface="Wingdings 2"/>
              <a:buNone/>
            </a:pPr>
            <a:endParaRPr lang="fr-BE" sz="2000" dirty="0"/>
          </a:p>
          <a:p>
            <a:pPr marL="0" indent="0">
              <a:buFont typeface="Wingdings 2"/>
              <a:buNone/>
            </a:pPr>
            <a:r>
              <a:rPr lang="fr-BE" sz="2000" dirty="0"/>
              <a:t>11 octobre: animation abeilles</a:t>
            </a:r>
          </a:p>
          <a:p>
            <a:pPr marL="0" indent="0">
              <a:buFont typeface="Wingdings 2"/>
              <a:buNone/>
            </a:pPr>
            <a:r>
              <a:rPr lang="fr-BE" sz="2000" dirty="0"/>
              <a:t>7 mars : Animation:  la vie du sol</a:t>
            </a:r>
          </a:p>
          <a:p>
            <a:pPr marL="0" indent="0">
              <a:buFont typeface="Wingdings 2"/>
              <a:buNone/>
            </a:pPr>
            <a:r>
              <a:rPr lang="fr-BE" sz="2000" dirty="0"/>
              <a:t>Découvertes du monde animal, végétal, phénomène </a:t>
            </a:r>
            <a:r>
              <a:rPr lang="fr-BE" sz="2000" dirty="0" err="1"/>
              <a:t>méteo</a:t>
            </a:r>
            <a:r>
              <a:rPr lang="fr-BE" sz="2000" dirty="0"/>
              <a:t>…</a:t>
            </a:r>
          </a:p>
          <a:p>
            <a:pPr marL="1527048" lvl="5" indent="0">
              <a:buFont typeface="Wingdings 2"/>
              <a:buNone/>
            </a:pPr>
            <a:endParaRPr lang="fr-BE" dirty="0"/>
          </a:p>
          <a:p>
            <a:pPr>
              <a:buFont typeface="Wingdings 2"/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8065C1-E7FB-A348-A3BB-9C231CC07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343124"/>
            <a:ext cx="2770691" cy="2340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C3CD071-D81F-6E4D-D40C-95ED70861F76}"/>
              </a:ext>
            </a:extLst>
          </p:cNvPr>
          <p:cNvSpPr txBox="1">
            <a:spLocks/>
          </p:cNvSpPr>
          <p:nvPr/>
        </p:nvSpPr>
        <p:spPr>
          <a:xfrm>
            <a:off x="251520" y="731192"/>
            <a:ext cx="8229600" cy="54439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b="1" dirty="0"/>
              <a:t>S</a:t>
            </a:r>
            <a:r>
              <a:rPr lang="fr-FR" sz="3200" b="1" dirty="0" err="1"/>
              <a:t>ciences</a:t>
            </a:r>
            <a:r>
              <a:rPr lang="fr-FR" sz="3200" b="1" dirty="0"/>
              <a:t> humaines et sociales</a:t>
            </a:r>
            <a:endParaRPr lang="fr-BE" sz="32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3D27D43-F0A1-1AFD-C6F7-D3298EEBAC4C}"/>
              </a:ext>
            </a:extLst>
          </p:cNvPr>
          <p:cNvSpPr txBox="1">
            <a:spLocks/>
          </p:cNvSpPr>
          <p:nvPr/>
        </p:nvSpPr>
        <p:spPr>
          <a:xfrm>
            <a:off x="996809" y="1394624"/>
            <a:ext cx="7484311" cy="40916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Comparer des représentation du temps qui passe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Identifier des paysages et des espaces autour de l’école</a:t>
            </a:r>
          </a:p>
          <a:p>
            <a:r>
              <a:rPr lang="fr-FR" sz="2000" dirty="0"/>
              <a:t>Projet mobilité avec Api </a:t>
            </a:r>
          </a:p>
          <a:p>
            <a:endParaRPr lang="fr-FR" sz="2000" dirty="0"/>
          </a:p>
          <a:p>
            <a:pPr lvl="7"/>
            <a:endParaRPr lang="fr-FR" sz="2400" dirty="0"/>
          </a:p>
          <a:p>
            <a:pPr lvl="7"/>
            <a:endParaRPr lang="fr-BE" sz="2400" dirty="0"/>
          </a:p>
          <a:p>
            <a:endParaRPr lang="fr-BE" dirty="0"/>
          </a:p>
          <a:p>
            <a:pPr marL="1527048" lvl="5" indent="0">
              <a:buFont typeface="Wingdings 2"/>
              <a:buNone/>
            </a:pPr>
            <a:endParaRPr lang="fr-BE" dirty="0"/>
          </a:p>
          <a:p>
            <a:pPr>
              <a:buFont typeface="Wingdings 2"/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3580DC-78CB-C331-1CF2-ACB8B72B975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2558" r="27270" b="7346"/>
          <a:stretch/>
        </p:blipFill>
        <p:spPr bwMode="auto">
          <a:xfrm>
            <a:off x="2704139" y="1955848"/>
            <a:ext cx="554717" cy="1219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D68512-3620-DA90-C852-B278E47EE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59" y="1967002"/>
            <a:ext cx="761139" cy="124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E TRAIN | historia.fr">
            <a:extLst>
              <a:ext uri="{FF2B5EF4-FFF2-40B4-BE49-F238E27FC236}">
                <a16:creationId xmlns:a16="http://schemas.microsoft.com/office/drawing/2014/main" id="{90A9EA85-BE05-A4EE-C3C4-9D7F7F4A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94" y="2033755"/>
            <a:ext cx="1880308" cy="10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 rendre en train en Espagne - Vivre Madrid">
            <a:extLst>
              <a:ext uri="{FF2B5EF4-FFF2-40B4-BE49-F238E27FC236}">
                <a16:creationId xmlns:a16="http://schemas.microsoft.com/office/drawing/2014/main" id="{141A1CCD-4992-648D-FCF1-072D50B1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43" y="2033755"/>
            <a:ext cx="1512194" cy="10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k Malou - Photo de Parc Malou, Woluwe-Saint-Lambert - Tripadvisor">
            <a:extLst>
              <a:ext uri="{FF2B5EF4-FFF2-40B4-BE49-F238E27FC236}">
                <a16:creationId xmlns:a16="http://schemas.microsoft.com/office/drawing/2014/main" id="{DCB370CA-8AFC-0E08-3358-17F5DD28E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9" r="7368" b="5219"/>
          <a:stretch/>
        </p:blipFill>
        <p:spPr bwMode="auto">
          <a:xfrm>
            <a:off x="942958" y="5486258"/>
            <a:ext cx="2324943" cy="11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RC MALOU (Woluwe-Saint-Lambert): Ce qu'il faut savoir">
            <a:extLst>
              <a:ext uri="{FF2B5EF4-FFF2-40B4-BE49-F238E27FC236}">
                <a16:creationId xmlns:a16="http://schemas.microsoft.com/office/drawing/2014/main" id="{1551EBBC-A9F7-E2AD-5C98-9B8455FF0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r="6574" b="18005"/>
          <a:stretch/>
        </p:blipFill>
        <p:spPr bwMode="auto">
          <a:xfrm>
            <a:off x="3580553" y="5486258"/>
            <a:ext cx="2046767" cy="11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© visit.brussels - Jean-Paul Remy_1">
            <a:extLst>
              <a:ext uri="{FF2B5EF4-FFF2-40B4-BE49-F238E27FC236}">
                <a16:creationId xmlns:a16="http://schemas.microsoft.com/office/drawing/2014/main" id="{CB82D282-F874-CDDB-21CF-B319F70D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58" y="5466786"/>
            <a:ext cx="2411760" cy="11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Api">
            <a:extLst>
              <a:ext uri="{FF2B5EF4-FFF2-40B4-BE49-F238E27FC236}">
                <a16:creationId xmlns:a16="http://schemas.microsoft.com/office/drawing/2014/main" id="{29EB05F7-4903-436F-96A1-C4C4D38B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48" y="4005064"/>
            <a:ext cx="1239694" cy="12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26039"/>
            <a:ext cx="8229600" cy="1143000"/>
          </a:xfrm>
        </p:spPr>
        <p:txBody>
          <a:bodyPr/>
          <a:lstStyle/>
          <a:p>
            <a:pPr algn="ctr"/>
            <a:r>
              <a:rPr lang="fr-FR" b="1" dirty="0"/>
              <a:t>En éveil artistique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03722"/>
            <a:ext cx="8435280" cy="1529334"/>
          </a:xfrm>
        </p:spPr>
        <p:txBody>
          <a:bodyPr/>
          <a:lstStyle/>
          <a:p>
            <a:r>
              <a:rPr lang="fr-FR" dirty="0"/>
              <a:t>Nous développons la créativité </a:t>
            </a:r>
          </a:p>
          <a:p>
            <a:r>
              <a:rPr lang="fr-FR" dirty="0"/>
              <a:t>Découvrons  quelques peintres connus</a:t>
            </a:r>
          </a:p>
          <a:p>
            <a:r>
              <a:rPr lang="fr-FR" dirty="0"/>
              <a:t>Tentons  différentes techniques de dessin et d’art visuel.</a:t>
            </a:r>
            <a:endParaRPr lang="fr-BE" dirty="0"/>
          </a:p>
          <a:p>
            <a:endParaRPr lang="fr-BE" dirty="0"/>
          </a:p>
        </p:txBody>
      </p:sp>
      <p:pic>
        <p:nvPicPr>
          <p:cNvPr id="5" name="Image 4" descr="134.JPG"/>
          <p:cNvPicPr>
            <a:picLocks noChangeAspect="1"/>
          </p:cNvPicPr>
          <p:nvPr/>
        </p:nvPicPr>
        <p:blipFill>
          <a:blip r:embed="rId2" cstate="print"/>
          <a:srcRect l="12988" t="11151" r="14563" b="19550"/>
          <a:stretch>
            <a:fillRect/>
          </a:stretch>
        </p:blipFill>
        <p:spPr>
          <a:xfrm rot="3825072">
            <a:off x="125827" y="601415"/>
            <a:ext cx="1808186" cy="1297177"/>
          </a:xfrm>
          <a:prstGeom prst="rect">
            <a:avLst/>
          </a:prstGeom>
        </p:spPr>
      </p:pic>
      <p:pic>
        <p:nvPicPr>
          <p:cNvPr id="6" name="Image 5" descr="126.JPG"/>
          <p:cNvPicPr>
            <a:picLocks noChangeAspect="1"/>
          </p:cNvPicPr>
          <p:nvPr/>
        </p:nvPicPr>
        <p:blipFill>
          <a:blip r:embed="rId3" cstate="print"/>
          <a:srcRect l="8263" t="9051" r="13776" b="14300"/>
          <a:stretch>
            <a:fillRect/>
          </a:stretch>
        </p:blipFill>
        <p:spPr>
          <a:xfrm rot="1628752">
            <a:off x="5881778" y="324426"/>
            <a:ext cx="1482207" cy="1092941"/>
          </a:xfrm>
          <a:prstGeom prst="rect">
            <a:avLst/>
          </a:prstGeom>
        </p:spPr>
      </p:pic>
      <p:pic>
        <p:nvPicPr>
          <p:cNvPr id="7" name="Image 6" descr="122.JPG"/>
          <p:cNvPicPr>
            <a:picLocks noChangeAspect="1"/>
          </p:cNvPicPr>
          <p:nvPr/>
        </p:nvPicPr>
        <p:blipFill>
          <a:blip r:embed="rId4" cstate="print"/>
          <a:srcRect l="8263" t="8001" r="11413" b="14300"/>
          <a:stretch>
            <a:fillRect/>
          </a:stretch>
        </p:blipFill>
        <p:spPr>
          <a:xfrm rot="20826561">
            <a:off x="2253159" y="158498"/>
            <a:ext cx="1671157" cy="1212408"/>
          </a:xfrm>
          <a:prstGeom prst="rect">
            <a:avLst/>
          </a:prstGeom>
        </p:spPr>
      </p:pic>
      <p:pic>
        <p:nvPicPr>
          <p:cNvPr id="8" name="Image 7" descr="108.JPG"/>
          <p:cNvPicPr>
            <a:picLocks noChangeAspect="1"/>
          </p:cNvPicPr>
          <p:nvPr/>
        </p:nvPicPr>
        <p:blipFill>
          <a:blip r:embed="rId5" cstate="print"/>
          <a:srcRect l="9051" t="5901" r="13775" b="20600"/>
          <a:stretch>
            <a:fillRect/>
          </a:stretch>
        </p:blipFill>
        <p:spPr>
          <a:xfrm rot="6241384">
            <a:off x="7266723" y="954681"/>
            <a:ext cx="1685039" cy="12035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879CC4-1384-5AE7-6933-6AE3FA6DE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365104"/>
            <a:ext cx="1959496" cy="205618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9A3638A-8CCB-B0DA-162A-080A668DC621}"/>
              </a:ext>
            </a:extLst>
          </p:cNvPr>
          <p:cNvSpPr txBox="1"/>
          <p:nvPr/>
        </p:nvSpPr>
        <p:spPr>
          <a:xfrm>
            <a:off x="3193800" y="482020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10 octobre: Artothèque </a:t>
            </a:r>
            <a:r>
              <a:rPr lang="fr-BE" dirty="0" err="1"/>
              <a:t>Wolubilis</a:t>
            </a:r>
            <a:r>
              <a:rPr lang="fr-BE" dirty="0"/>
              <a:t> : les sens</a:t>
            </a:r>
          </a:p>
          <a:p>
            <a:endParaRPr lang="fr-BE" dirty="0"/>
          </a:p>
          <a:p>
            <a:r>
              <a:rPr lang="fr-BE" dirty="0"/>
              <a:t>7 novembre: Artothèque </a:t>
            </a:r>
            <a:r>
              <a:rPr lang="fr-BE" dirty="0" err="1"/>
              <a:t>Wolubilis</a:t>
            </a:r>
            <a:r>
              <a:rPr lang="fr-BE" dirty="0"/>
              <a:t> : Les couleurs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                En musique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Nous présentons aux enfants différents morceaux de musique classique</a:t>
            </a:r>
          </a:p>
          <a:p>
            <a:r>
              <a:rPr lang="fr-FR" sz="2000" dirty="0"/>
              <a:t> Apprenons de nombreuses chansons illustrant les différents thèmes abordés en classe</a:t>
            </a:r>
          </a:p>
          <a:p>
            <a:r>
              <a:rPr lang="fr-FR" sz="2000" dirty="0"/>
              <a:t>Participons au spectacle musical « </a:t>
            </a:r>
            <a:r>
              <a:rPr lang="fr-FR" sz="2000" dirty="0" err="1"/>
              <a:t>Tibélé</a:t>
            </a:r>
            <a:r>
              <a:rPr lang="fr-FR" sz="2000" dirty="0"/>
              <a:t> » A </a:t>
            </a:r>
            <a:r>
              <a:rPr lang="fr-FR" sz="2000" dirty="0" err="1"/>
              <a:t>Wolubilis</a:t>
            </a:r>
            <a:r>
              <a:rPr lang="fr-FR" sz="2000" dirty="0"/>
              <a:t> le 9 mars</a:t>
            </a:r>
          </a:p>
          <a:p>
            <a:r>
              <a:rPr lang="fr-FR" sz="2000" dirty="0"/>
              <a:t>Pratiquons des orchestrations à partir d’instruments à percussion.</a:t>
            </a:r>
            <a:endParaRPr lang="fr-BE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19681" r="11409" b="3677"/>
          <a:stretch/>
        </p:blipFill>
        <p:spPr>
          <a:xfrm>
            <a:off x="5959360" y="4599741"/>
            <a:ext cx="2592288" cy="1800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05" y="4575926"/>
            <a:ext cx="2449421" cy="18370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0" r="3350" b="6957"/>
          <a:stretch/>
        </p:blipFill>
        <p:spPr>
          <a:xfrm>
            <a:off x="457200" y="4581127"/>
            <a:ext cx="2242592" cy="1800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577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   </a:t>
            </a:r>
            <a:br>
              <a:rPr lang="fr-FR" b="1" dirty="0"/>
            </a:br>
            <a:r>
              <a:rPr lang="fr-FR" b="1" dirty="0"/>
              <a:t> Eveil aux langues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3390" y="2191117"/>
            <a:ext cx="8229600" cy="4389120"/>
          </a:xfrm>
        </p:spPr>
        <p:txBody>
          <a:bodyPr/>
          <a:lstStyle/>
          <a:p>
            <a:endParaRPr lang="fr-BE" dirty="0"/>
          </a:p>
          <a:p>
            <a:pPr marL="0" indent="0">
              <a:buNone/>
            </a:pPr>
            <a:r>
              <a:rPr lang="fr-BE" dirty="0"/>
              <a:t>       En concordance avec le nouveau programme</a:t>
            </a:r>
          </a:p>
          <a:p>
            <a:pPr marL="0" indent="0">
              <a:buNone/>
            </a:pPr>
            <a:r>
              <a:rPr lang="fr-BE" dirty="0"/>
              <a:t>                         Nous découvrirons</a:t>
            </a:r>
          </a:p>
          <a:p>
            <a:r>
              <a:rPr lang="fr-BE" dirty="0"/>
              <a:t>	Des comptines illustrant différentes langues</a:t>
            </a:r>
          </a:p>
          <a:p>
            <a:r>
              <a:rPr lang="fr-BE" dirty="0"/>
              <a:t>	Des histoires vidéo dans différentes langues</a:t>
            </a:r>
          </a:p>
          <a:p>
            <a:pPr algn="ctr"/>
            <a:endParaRPr lang="fr-BE" dirty="0"/>
          </a:p>
          <a:p>
            <a:pPr marL="0" indent="0">
              <a:buNone/>
            </a:pPr>
            <a:r>
              <a:rPr lang="fr-BE" dirty="0"/>
              <a:t>	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533">
            <a:off x="7057959" y="247381"/>
            <a:ext cx="1371748" cy="1828997"/>
          </a:xfrm>
          <a:prstGeom prst="rect">
            <a:avLst/>
          </a:prstGeom>
        </p:spPr>
      </p:pic>
      <p:pic>
        <p:nvPicPr>
          <p:cNvPr id="4102" name="Picture 6" descr="Bonjour Dans Différentes Langues. Clip Art Libres De Droits , Vecteurs Et  Illustration. Image 82753215.">
            <a:extLst>
              <a:ext uri="{FF2B5EF4-FFF2-40B4-BE49-F238E27FC236}">
                <a16:creationId xmlns:a16="http://schemas.microsoft.com/office/drawing/2014/main" id="{A4DD3E64-A8F7-4160-A0C3-F8D65D59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1" y="3304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9749" y="666847"/>
            <a:ext cx="8229600" cy="59586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         En religion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sz="2000" dirty="0"/>
              <a:t>L’éveil à la citoyenneté dans le quotidien des enfants et lors d’activités dynamiques de groupe.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Récits bibliques au-travers de livres adaptés aux enfants. </a:t>
            </a:r>
          </a:p>
          <a:p>
            <a:endParaRPr lang="fr-FR" sz="2000" dirty="0"/>
          </a:p>
          <a:p>
            <a:r>
              <a:rPr lang="fr-FR" sz="2000" dirty="0"/>
              <a:t>Nous assistons à différentes petites célébrations avec les enfants des classes primaires au fil des moments forts de l’année .</a:t>
            </a:r>
          </a:p>
          <a:p>
            <a:endParaRPr lang="fr-FR" sz="2000" dirty="0"/>
          </a:p>
          <a:p>
            <a:r>
              <a:rPr lang="fr-FR" sz="2000" dirty="0"/>
              <a:t>Les troisièmes maternelles se rendront  à l’église Saint-Lambert à Noël et à Pâques.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4" y="110411"/>
            <a:ext cx="1703065" cy="15279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564" y="1327521"/>
            <a:ext cx="1735279" cy="12159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39" y="1559858"/>
            <a:ext cx="1800200" cy="1179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52324"/>
            <a:ext cx="1597982" cy="13738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843" y="1194634"/>
            <a:ext cx="1817461" cy="154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18" y="404664"/>
            <a:ext cx="8229600" cy="2477462"/>
          </a:xfrm>
        </p:spPr>
        <p:txBody>
          <a:bodyPr>
            <a:normAutofit/>
          </a:bodyPr>
          <a:lstStyle/>
          <a:p>
            <a:pPr algn="ctr"/>
            <a:r>
              <a:rPr lang="fr-BE" sz="4400" b="1" dirty="0">
                <a:solidFill>
                  <a:srgbClr val="002060"/>
                </a:solidFill>
              </a:rPr>
              <a:t>La psychomotricité</a:t>
            </a:r>
            <a:br>
              <a:rPr lang="fr-BE" sz="4400" b="1" dirty="0">
                <a:solidFill>
                  <a:srgbClr val="002060"/>
                </a:solidFill>
              </a:rPr>
            </a:br>
            <a:r>
              <a:rPr lang="fr-BE" sz="4400" b="1" dirty="0">
                <a:solidFill>
                  <a:srgbClr val="002060"/>
                </a:solidFill>
              </a:rPr>
              <a:t>Avec Monsieur Thomas</a:t>
            </a:r>
            <a:br>
              <a:rPr lang="fr-BE" sz="3600" dirty="0">
                <a:solidFill>
                  <a:srgbClr val="002060"/>
                </a:solidFill>
              </a:rPr>
            </a:br>
            <a:endParaRPr lang="fr-BE" sz="3600" i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438" y="3429000"/>
            <a:ext cx="6373027" cy="2408355"/>
          </a:xfrm>
        </p:spPr>
        <p:txBody>
          <a:bodyPr/>
          <a:lstStyle/>
          <a:p>
            <a:pPr lvl="5"/>
            <a:r>
              <a:rPr lang="fr-BE" dirty="0"/>
              <a:t>Pour  découvrir différents sports</a:t>
            </a:r>
          </a:p>
          <a:p>
            <a:pPr lvl="5"/>
            <a:r>
              <a:rPr lang="fr-BE" dirty="0"/>
              <a:t>Pour bouger , se dépenser</a:t>
            </a:r>
          </a:p>
          <a:p>
            <a:pPr lvl="5"/>
            <a:r>
              <a:rPr lang="fr-BE" dirty="0"/>
              <a:t>Pour resserrer les liens entre les enfants </a:t>
            </a:r>
          </a:p>
          <a:p>
            <a:pPr lvl="5"/>
            <a:r>
              <a:rPr lang="fr-BE" dirty="0"/>
              <a:t>Pour développer l’esprit d’équipe</a:t>
            </a:r>
          </a:p>
          <a:p>
            <a:pPr lvl="5"/>
            <a:r>
              <a:rPr lang="fr-BE" dirty="0"/>
              <a:t>Pour apprendre à oser et se dépasser</a:t>
            </a:r>
          </a:p>
          <a:p>
            <a:pPr lvl="5"/>
            <a:r>
              <a:rPr lang="fr-BE" dirty="0"/>
              <a:t>Pour prendre conscience de son corps et de son bien-être physique</a:t>
            </a:r>
          </a:p>
          <a:p>
            <a:pPr lvl="5"/>
            <a:endParaRPr lang="fr-BE" dirty="0"/>
          </a:p>
          <a:p>
            <a:pPr lvl="3">
              <a:buNone/>
            </a:pP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419"/>
            <a:ext cx="2420888" cy="24208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70300" y="2670483"/>
            <a:ext cx="462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Rusés bleus : Mercredi matin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8356"/>
            <a:ext cx="8229600" cy="1143000"/>
          </a:xfrm>
        </p:spPr>
        <p:txBody>
          <a:bodyPr/>
          <a:lstStyle/>
          <a:p>
            <a:pPr algn="ctr"/>
            <a:r>
              <a:rPr lang="fr-BE" dirty="0"/>
              <a:t>Notre journée de classe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Présentation d’une journée: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8h20		Accueil en classe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8h30		Rassemblement au coin tapis</a:t>
            </a:r>
          </a:p>
          <a:p>
            <a:pPr marL="0" lvl="0" indent="0">
              <a:buNone/>
            </a:pPr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		Météo, présence, calendrier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8h45		 Collation collective 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9h                       Ateliers autonomes</a:t>
            </a:r>
          </a:p>
          <a:p>
            <a:pPr marL="0" lvl="0" indent="0">
              <a:buNone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                              (Inspiration Montessori, Freinet) 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9h30 		Temps d’apprentissages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10h40	               Récréation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11h 		Temps d’apprentissages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12h                     Diner en classe 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12h30                 Récréation 		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13h40 	Temps d’apprentissages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15h00		 Fin de la journée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BE" sz="2000" dirty="0"/>
          </a:p>
        </p:txBody>
      </p:sp>
      <p:pic>
        <p:nvPicPr>
          <p:cNvPr id="1026" name="Picture 2" descr="Ouvrir la photo">
            <a:extLst>
              <a:ext uri="{FF2B5EF4-FFF2-40B4-BE49-F238E27FC236}">
                <a16:creationId xmlns:a16="http://schemas.microsoft.com/office/drawing/2014/main" id="{01E851DC-6FCD-4A3F-B96D-97523BED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53580"/>
            <a:ext cx="2270497" cy="17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cune description disponible.">
            <a:extLst>
              <a:ext uri="{FF2B5EF4-FFF2-40B4-BE49-F238E27FC236}">
                <a16:creationId xmlns:a16="http://schemas.microsoft.com/office/drawing/2014/main" id="{7276E70A-3D11-4BCB-8B13-F7F025A2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5" y="4898670"/>
            <a:ext cx="2406506" cy="18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cune description disponible.">
            <a:extLst>
              <a:ext uri="{FF2B5EF4-FFF2-40B4-BE49-F238E27FC236}">
                <a16:creationId xmlns:a16="http://schemas.microsoft.com/office/drawing/2014/main" id="{2D807896-404D-4CC8-B040-A4D57CEC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7543" y="3230747"/>
            <a:ext cx="2122086" cy="15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fr-BE" sz="3600" dirty="0"/>
              <a:t> </a:t>
            </a:r>
            <a:r>
              <a:rPr lang="fr-BE" sz="3600" dirty="0">
                <a:latin typeface="Minya Nouvelle" panose="02060803020200000004" pitchFamily="18" charset="0"/>
              </a:rPr>
              <a:t>Evaluation des apprentissages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05682"/>
            <a:ext cx="8229600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Evaluation comportementale</a:t>
            </a:r>
          </a:p>
          <a:p>
            <a:r>
              <a:rPr lang="fr-BE" sz="1400" dirty="0">
                <a:solidFill>
                  <a:schemeClr val="accent2">
                    <a:lumMod val="75000"/>
                  </a:schemeClr>
                </a:solidFill>
              </a:rPr>
              <a:t>Chaque jour l’enfant  qui a respecté les règles de vie reçoit un aimant ( chenille)</a:t>
            </a:r>
          </a:p>
          <a:p>
            <a:r>
              <a:rPr lang="fr-BE" sz="1400" dirty="0">
                <a:solidFill>
                  <a:schemeClr val="accent2">
                    <a:lumMod val="75000"/>
                  </a:schemeClr>
                </a:solidFill>
              </a:rPr>
              <a:t>En fin de semaine, suite au conseil de classe les enfants qui ont collectionné 5 aimants sont valorisés</a:t>
            </a:r>
          </a:p>
          <a:p>
            <a:r>
              <a:rPr lang="fr-BE" sz="1600" dirty="0">
                <a:solidFill>
                  <a:schemeClr val="accent2">
                    <a:lumMod val="75000"/>
                  </a:schemeClr>
                </a:solidFill>
              </a:rPr>
              <a:t>Le vendredi, 4 mascottes sont remises aux enfants</a:t>
            </a:r>
          </a:p>
          <a:p>
            <a:r>
              <a:rPr lang="fr-BE" sz="1400" dirty="0">
                <a:solidFill>
                  <a:schemeClr val="accent2">
                    <a:lumMod val="75000"/>
                  </a:schemeClr>
                </a:solidFill>
              </a:rPr>
              <a:t>Trois réunion de parents individuelles sont organisées: en décembre, en avril et en juin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812325" y="933269"/>
            <a:ext cx="780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accent2">
                    <a:lumMod val="75000"/>
                  </a:schemeClr>
                </a:solidFill>
              </a:rPr>
              <a:t>Les enfants sont évalués tout au long des activités.</a:t>
            </a:r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9557" r="6227" b="14250"/>
          <a:stretch/>
        </p:blipFill>
        <p:spPr bwMode="auto">
          <a:xfrm>
            <a:off x="2339751" y="1371374"/>
            <a:ext cx="4752527" cy="14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693" y="212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     Cahier de communication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3642" y="911584"/>
            <a:ext cx="7690265" cy="223224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200" dirty="0"/>
              <a:t>Contact entre la maison et l’école</a:t>
            </a:r>
          </a:p>
          <a:p>
            <a:pPr marL="0" indent="0">
              <a:buNone/>
            </a:pPr>
            <a:endParaRPr lang="fr-FR" sz="2200" dirty="0"/>
          </a:p>
          <a:p>
            <a:r>
              <a:rPr lang="fr-FR" sz="2200" dirty="0"/>
              <a:t> Elle doit être complétée, vidée et signée par les parents </a:t>
            </a:r>
          </a:p>
          <a:p>
            <a:endParaRPr lang="fr-FR" sz="2200" dirty="0"/>
          </a:p>
          <a:p>
            <a:r>
              <a:rPr lang="fr-FR" sz="2200" dirty="0"/>
              <a:t> Remise à l’élève dès le lendemain matin</a:t>
            </a:r>
            <a:endParaRPr lang="fr-BE" sz="2200" dirty="0"/>
          </a:p>
          <a:p>
            <a:endParaRPr lang="fr-BE" dirty="0"/>
          </a:p>
        </p:txBody>
      </p:sp>
      <p:pic>
        <p:nvPicPr>
          <p:cNvPr id="2050" name="Picture 2" descr="École de dessin animé enfant, école, enfant, main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6383" y="825637"/>
            <a:ext cx="100459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845461">
            <a:off x="6505930" y="904126"/>
            <a:ext cx="622914" cy="401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9C3A885-7673-431D-BECC-262F1693B86C}"/>
              </a:ext>
            </a:extLst>
          </p:cNvPr>
          <p:cNvSpPr txBox="1">
            <a:spLocks/>
          </p:cNvSpPr>
          <p:nvPr/>
        </p:nvSpPr>
        <p:spPr>
          <a:xfrm>
            <a:off x="1331640" y="3429001"/>
            <a:ext cx="2664296" cy="933952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  Class Dojo</a:t>
            </a:r>
            <a:br>
              <a:rPr lang="fr-BE" dirty="0"/>
            </a:br>
            <a:endParaRPr lang="fr-BE" dirty="0"/>
          </a:p>
        </p:txBody>
      </p:sp>
      <p:pic>
        <p:nvPicPr>
          <p:cNvPr id="6146" name="Picture 2" descr="ClassDojo : École et Maison – Applications sur Google Play">
            <a:extLst>
              <a:ext uri="{FF2B5EF4-FFF2-40B4-BE49-F238E27FC236}">
                <a16:creationId xmlns:a16="http://schemas.microsoft.com/office/drawing/2014/main" id="{D590F56A-DF53-4789-B9C0-6E183F4A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0" y="3257737"/>
            <a:ext cx="991310" cy="9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BFDA344-555C-463F-B7D7-3730478EA4E8}"/>
              </a:ext>
            </a:extLst>
          </p:cNvPr>
          <p:cNvSpPr txBox="1">
            <a:spLocks/>
          </p:cNvSpPr>
          <p:nvPr/>
        </p:nvSpPr>
        <p:spPr>
          <a:xfrm>
            <a:off x="523642" y="4216559"/>
            <a:ext cx="7690265" cy="2232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400" dirty="0"/>
              <a:t>Permet d’échanger  en direct avec l’enseignant</a:t>
            </a:r>
          </a:p>
          <a:p>
            <a:pPr marL="0" indent="0">
              <a:buFont typeface="Wingdings 2"/>
              <a:buNone/>
            </a:pPr>
            <a:endParaRPr lang="fr-FR" sz="2400" dirty="0"/>
          </a:p>
          <a:p>
            <a:r>
              <a:rPr lang="fr-FR" sz="2400" dirty="0"/>
              <a:t> Permet de recevoir des photos des enfants en pleine action </a:t>
            </a:r>
          </a:p>
          <a:p>
            <a:endParaRPr lang="fr-FR" sz="2400" dirty="0"/>
          </a:p>
          <a:p>
            <a:r>
              <a:rPr lang="fr-FR" sz="2400" dirty="0"/>
              <a:t>Permet aux deux parents de recevoir les informations </a:t>
            </a:r>
            <a:endParaRPr lang="fr-BE" sz="2400" dirty="0"/>
          </a:p>
          <a:p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Notes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des raisons de sécurité et de convivialité:</a:t>
            </a:r>
          </a:p>
          <a:p>
            <a:pPr>
              <a:buNone/>
            </a:pPr>
            <a:r>
              <a:rPr lang="fr-FR" dirty="0"/>
              <a:t>			</a:t>
            </a:r>
            <a:r>
              <a:rPr lang="fr-FR" b="1" dirty="0"/>
              <a:t>Pas de petits jouets!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/>
              <a:t>	On apporte son cartable   </a:t>
            </a:r>
            <a:r>
              <a:rPr lang="fr-FR" b="1" u="sng" dirty="0"/>
              <a:t>TOUS LES JOURS </a:t>
            </a:r>
          </a:p>
          <a:p>
            <a:r>
              <a:rPr lang="fr-FR" b="1" dirty="0"/>
              <a:t>    Assez grand pour que l’enfant soit autonome     pour ranger ses affaires</a:t>
            </a:r>
          </a:p>
          <a:p>
            <a:r>
              <a:rPr lang="fr-FR" b="1" dirty="0"/>
              <a:t>    Avec son QR code de garderie</a:t>
            </a:r>
            <a:endParaRPr lang="fr-BE" dirty="0"/>
          </a:p>
          <a:p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67544"/>
          </a:xfrm>
        </p:spPr>
        <p:txBody>
          <a:bodyPr>
            <a:normAutofit/>
          </a:bodyPr>
          <a:lstStyle/>
          <a:p>
            <a:pPr algn="ctr"/>
            <a:r>
              <a:rPr lang="fr-BE" sz="3200" dirty="0"/>
              <a:t>Je vous remercie pour votre attention.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409" y="4327500"/>
            <a:ext cx="8649182" cy="12617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5000" dirty="0">
                <a:solidFill>
                  <a:srgbClr val="0070C0"/>
                </a:solidFill>
              </a:rPr>
              <a:t>Madame Murielle</a:t>
            </a:r>
          </a:p>
          <a:p>
            <a:pPr marL="0" indent="0" algn="ctr">
              <a:buNone/>
            </a:pPr>
            <a:endParaRPr lang="fr-BE" sz="5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BE" sz="5000" dirty="0">
              <a:solidFill>
                <a:srgbClr val="0070C0"/>
              </a:solidFill>
            </a:endParaRP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151112" y="2781316"/>
            <a:ext cx="74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chemeClr val="accent2">
                    <a:lumMod val="50000"/>
                  </a:schemeClr>
                </a:solidFill>
              </a:rPr>
              <a:t>Je vous souhaite une excellente fin de soirée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46092"/>
            <a:ext cx="4690864" cy="1143000"/>
          </a:xfrm>
        </p:spPr>
        <p:txBody>
          <a:bodyPr/>
          <a:lstStyle/>
          <a:p>
            <a:r>
              <a:rPr lang="fr-FR" b="1" dirty="0"/>
              <a:t>      La collation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Viser  une alimentation saine et variée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Lundi: Fruit ou légume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Mardi: Produit laitier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Mercredi: Collation libre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Jeudi: Fruit ou légume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Vendredi: Biscuit </a:t>
            </a:r>
            <a:r>
              <a:rPr lang="fr-FR" sz="1800" b="1" u="sng" dirty="0">
                <a:solidFill>
                  <a:schemeClr val="accent2">
                    <a:lumMod val="75000"/>
                  </a:schemeClr>
                </a:solidFill>
              </a:rPr>
              <a:t>sans chocolat</a:t>
            </a:r>
          </a:p>
          <a:p>
            <a:pPr marL="0" indent="0" algn="just">
              <a:buNone/>
            </a:pPr>
            <a:endParaRPr lang="fr-FR" sz="19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sz="2400" dirty="0">
                <a:solidFill>
                  <a:schemeClr val="accent2">
                    <a:lumMod val="75000"/>
                  </a:schemeClr>
                </a:solidFill>
              </a:rPr>
              <a:t>Sensibiliser les enfants à la gestion des déchets    </a:t>
            </a:r>
          </a:p>
        </p:txBody>
      </p:sp>
      <p:pic>
        <p:nvPicPr>
          <p:cNvPr id="1026" name="Picture 2" descr="La Nourriture, Collation, Fruits Secs PNG - La Nourriture, Collation, Fruits  Secs transparentes | PNG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0667"/>
            <a:ext cx="2372406" cy="16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TI TAK TRI : Concours du recyclage destiné aux écoles primaires | CAP Nord  Martinique">
            <a:extLst>
              <a:ext uri="{FF2B5EF4-FFF2-40B4-BE49-F238E27FC236}">
                <a16:creationId xmlns:a16="http://schemas.microsoft.com/office/drawing/2014/main" id="{CA2E64D1-56B1-4A5B-8200-08A9AD9C73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22551"/>
            <a:ext cx="1969364" cy="139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 l‘eau, à l’eau…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/>
              <a:t>Pour favoriser de bonnes habitudes d’hygiène alimentaire….</a:t>
            </a:r>
          </a:p>
          <a:p>
            <a:r>
              <a:rPr lang="fr-BE" sz="2000" dirty="0"/>
              <a:t>Chaque jour les enfants apportent une gourde remplie d’eau.</a:t>
            </a:r>
          </a:p>
          <a:p>
            <a:r>
              <a:rPr lang="fr-BE" sz="2000" dirty="0"/>
              <a:t>Il peut boire chaque fois qu’il entre en classe.</a:t>
            </a:r>
          </a:p>
          <a:p>
            <a:r>
              <a:rPr lang="fr-BE" sz="2000" dirty="0"/>
              <a:t>Les enfants emportent leur gourdes d’eau au cours de psychomotricité pour le sensibiliser à de bonnes habitudes sportives.</a:t>
            </a:r>
          </a:p>
          <a:p>
            <a:endParaRPr lang="fr-BE" dirty="0"/>
          </a:p>
        </p:txBody>
      </p:sp>
      <p:pic>
        <p:nvPicPr>
          <p:cNvPr id="5" name="Image 4" descr="Gourde enfant Princesse Ems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40758"/>
          <a:stretch/>
        </p:blipFill>
        <p:spPr bwMode="auto">
          <a:xfrm>
            <a:off x="1691680" y="3903380"/>
            <a:ext cx="5328592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373773" cy="201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Pour une meilleure autonomie…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" y="1930717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dirty="0">
                <a:solidFill>
                  <a:srgbClr val="FF0000"/>
                </a:solidFill>
              </a:rPr>
              <a:t>Nous insistons sur quelques règes élémentaires…</a:t>
            </a:r>
          </a:p>
          <a:p>
            <a:r>
              <a:rPr lang="fr-BE" sz="2000" dirty="0"/>
              <a:t>L’enfant enfile et ferme sa veste.</a:t>
            </a:r>
          </a:p>
          <a:p>
            <a:r>
              <a:rPr lang="fr-BE" sz="2000" dirty="0"/>
              <a:t>Il sait vider seul son cartable (farde, boîte à tartine)</a:t>
            </a:r>
          </a:p>
          <a:p>
            <a:r>
              <a:rPr lang="fr-BE" sz="2000" dirty="0"/>
              <a:t>Il est capable de se moucher .</a:t>
            </a:r>
          </a:p>
          <a:p>
            <a:r>
              <a:rPr lang="fr-BE" sz="2000" dirty="0"/>
              <a:t>Il est capable de s’habiller seul.</a:t>
            </a:r>
          </a:p>
          <a:p>
            <a:r>
              <a:rPr lang="fr-BE" sz="2000" dirty="0"/>
              <a:t>Il est capable de rester à table et de manger dans le calme, proprement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2000" dirty="0"/>
          </a:p>
          <a:p>
            <a:pPr algn="ctr"/>
            <a:r>
              <a:rPr lang="fr-BE" sz="1800" i="1" dirty="0"/>
              <a:t>N’oublions pas qu’en première année, il sera autonome </a:t>
            </a:r>
          </a:p>
          <a:p>
            <a:pPr marL="0" indent="0" algn="ctr">
              <a:buNone/>
            </a:pPr>
            <a:r>
              <a:rPr lang="fr-BE" sz="1800" i="1" dirty="0"/>
              <a:t>pour se rendre à la piscine.</a:t>
            </a:r>
          </a:p>
          <a:p>
            <a:endParaRPr lang="fr-BE" dirty="0"/>
          </a:p>
        </p:txBody>
      </p:sp>
      <p:pic>
        <p:nvPicPr>
          <p:cNvPr id="1026" name="Picture 2" descr="66- Mets ton panta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6" y="118012"/>
            <a:ext cx="1026220" cy="102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78- Détache tes souli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012"/>
            <a:ext cx="1115616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78- Détache tes souli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87" y="4725144"/>
            <a:ext cx="1021395" cy="100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s://s-media-cache-ak0.pinimg.com/236x/65/0b/f0/650bf0f93eb4670dd1b6e0fb3406103d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9175" r="4744" b="57487"/>
          <a:stretch/>
        </p:blipFill>
        <p:spPr bwMode="auto">
          <a:xfrm>
            <a:off x="2753396" y="131660"/>
            <a:ext cx="4626916" cy="119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http://4.bp.blogspot.com/_PctkNxjZVWw/TQdrp10zhEI/AAAAAAAAKIQ/KjTCBiGeEqc/s400/mouchage%2Bcomptin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t="1575" r="3750" b="58661"/>
          <a:stretch/>
        </p:blipFill>
        <p:spPr bwMode="auto">
          <a:xfrm>
            <a:off x="7407087" y="115622"/>
            <a:ext cx="909329" cy="1042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6401" r="4851" b="15351"/>
          <a:stretch/>
        </p:blipFill>
        <p:spPr>
          <a:xfrm>
            <a:off x="6474210" y="2412660"/>
            <a:ext cx="1864404" cy="14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5040" y="4960457"/>
            <a:ext cx="790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BE" dirty="0">
                <a:solidFill>
                  <a:srgbClr val="000000"/>
                </a:solidFill>
                <a:latin typeface="Open Sans"/>
              </a:rPr>
              <a:t> </a:t>
            </a:r>
            <a:endParaRPr lang="fr-BE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034" name="Picture 10" descr="Résultat de recherche d'images pour &quot;octofun presentation aux parent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6560" r="4073" b="8161"/>
          <a:stretch/>
        </p:blipFill>
        <p:spPr bwMode="auto">
          <a:xfrm>
            <a:off x="160473" y="1440288"/>
            <a:ext cx="4320480" cy="39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https://octofundotorg.files.wordpress.com/2013/12/carrc3a9-avec-les-noms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48" y="1367940"/>
            <a:ext cx="4013408" cy="396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211891" y="836712"/>
            <a:ext cx="846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Chaque enfant a en lui 8 intelligences et les développe naturellement avec plaisir…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1891" y="5589240"/>
            <a:ext cx="8464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Objectifs: 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travailler l’estime de soi, respecter le rythme et les forces de chaque enfant, entretenir le plaisir d’apprendre, développer l’autonomie….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7276" y="446472"/>
            <a:ext cx="6948179" cy="807726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     Les ateliers autonomes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6679" y="4196511"/>
            <a:ext cx="8350641" cy="1638892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Ateliers de défis individuels journaliers (issus du programme officiel)</a:t>
            </a:r>
          </a:p>
          <a:p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Organisés en rapport avec les 8 intelligences (</a:t>
            </a:r>
            <a:r>
              <a:rPr lang="fr-BE" sz="2000" dirty="0" err="1">
                <a:solidFill>
                  <a:schemeClr val="accent2">
                    <a:lumMod val="75000"/>
                  </a:schemeClr>
                </a:solidFill>
              </a:rPr>
              <a:t>Octofuns</a:t>
            </a:r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Une évaluation individuelle consignée dans une farde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06155" y="5413432"/>
            <a:ext cx="5078490" cy="57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3" name="Picture 2" descr="Aucune description disponible.">
            <a:extLst>
              <a:ext uri="{FF2B5EF4-FFF2-40B4-BE49-F238E27FC236}">
                <a16:creationId xmlns:a16="http://schemas.microsoft.com/office/drawing/2014/main" id="{96414297-0550-41A8-9348-FF4F96D0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" y="337764"/>
            <a:ext cx="1229168" cy="16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cune description disponible.">
            <a:extLst>
              <a:ext uri="{FF2B5EF4-FFF2-40B4-BE49-F238E27FC236}">
                <a16:creationId xmlns:a16="http://schemas.microsoft.com/office/drawing/2014/main" id="{359864D0-8C4C-4743-93C4-A119FA2A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78" y="1427074"/>
            <a:ext cx="1496302" cy="19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cune description disponible.">
            <a:extLst>
              <a:ext uri="{FF2B5EF4-FFF2-40B4-BE49-F238E27FC236}">
                <a16:creationId xmlns:a16="http://schemas.microsoft.com/office/drawing/2014/main" id="{1167FD21-A594-4CAA-A5D9-85710268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8582"/>
            <a:ext cx="1835696" cy="13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cune description disponible.">
            <a:extLst>
              <a:ext uri="{FF2B5EF4-FFF2-40B4-BE49-F238E27FC236}">
                <a16:creationId xmlns:a16="http://schemas.microsoft.com/office/drawing/2014/main" id="{E94135E1-E403-481B-A97C-252B1DF8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99" y="1975558"/>
            <a:ext cx="1361930" cy="18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ucune description disponible.">
            <a:extLst>
              <a:ext uri="{FF2B5EF4-FFF2-40B4-BE49-F238E27FC236}">
                <a16:creationId xmlns:a16="http://schemas.microsoft.com/office/drawing/2014/main" id="{B598525E-8C3E-4A37-AD16-5FB45344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61" y="1285030"/>
            <a:ext cx="1499966" cy="19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ucune description disponible.">
            <a:extLst>
              <a:ext uri="{FF2B5EF4-FFF2-40B4-BE49-F238E27FC236}">
                <a16:creationId xmlns:a16="http://schemas.microsoft.com/office/drawing/2014/main" id="{1FA13731-C57C-4708-912B-5B742385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27" y="1975558"/>
            <a:ext cx="149163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ucune description disponible.">
            <a:extLst>
              <a:ext uri="{FF2B5EF4-FFF2-40B4-BE49-F238E27FC236}">
                <a16:creationId xmlns:a16="http://schemas.microsoft.com/office/drawing/2014/main" id="{337D5F17-EE91-4198-B401-10774D08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0" y="1962486"/>
            <a:ext cx="1496469" cy="19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0">
        <p:wipe/>
      </p:transition>
    </mc:Choice>
    <mc:Fallback xmlns="">
      <p:transition spd="slow" advClick="0" advTm="70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                 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 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                      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091615"/>
            <a:ext cx="8712968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000" dirty="0"/>
              <a:t> </a:t>
            </a:r>
          </a:p>
          <a:p>
            <a:pPr algn="ctr"/>
            <a:r>
              <a:rPr lang="fr-BE" sz="2400" dirty="0">
                <a:solidFill>
                  <a:schemeClr val="accent2">
                    <a:lumMod val="75000"/>
                  </a:schemeClr>
                </a:solidFill>
              </a:rPr>
              <a:t>Formation basée sur la pleine conscience</a:t>
            </a:r>
          </a:p>
          <a:p>
            <a:endParaRPr lang="fr-BE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Les activités se déroulent par petites séquences de quelques minutes chaque jour</a:t>
            </a:r>
          </a:p>
          <a:p>
            <a:pPr lvl="1"/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La méthode est basée sur des exercices de relaxation qui favorisent la concentration et aide à la  gestion du stress.</a:t>
            </a:r>
          </a:p>
          <a:p>
            <a:pPr lvl="1"/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Le matériel utilisé est ludique, affectif et a pour objectif de calmer les enfants afin qu’ils soient plus réceptifs aux apprentissages.</a:t>
            </a:r>
          </a:p>
          <a:p>
            <a:pPr marL="393192" lvl="1" indent="0">
              <a:buNone/>
            </a:pPr>
            <a:endParaRPr lang="fr-BE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93192" lvl="1" indent="0">
              <a:buNone/>
            </a:pPr>
            <a:endParaRPr lang="fr-BE" sz="2000" dirty="0"/>
          </a:p>
          <a:p>
            <a:pPr lvl="1"/>
            <a:endParaRPr lang="fr-BE" sz="2000" dirty="0"/>
          </a:p>
          <a:p>
            <a:pPr>
              <a:buNone/>
            </a:pPr>
            <a:r>
              <a:rPr lang="fr-BE" sz="2000" dirty="0"/>
              <a:t>	</a:t>
            </a:r>
          </a:p>
        </p:txBody>
      </p:sp>
      <p:pic>
        <p:nvPicPr>
          <p:cNvPr id="5" name="Image 4" descr="grenoui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768" y="851592"/>
            <a:ext cx="1532854" cy="23873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6951" r="5113" b="13250"/>
          <a:stretch/>
        </p:blipFill>
        <p:spPr>
          <a:xfrm>
            <a:off x="6199564" y="901938"/>
            <a:ext cx="2487236" cy="18902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96167">
            <a:off x="559302" y="861129"/>
            <a:ext cx="1996744" cy="218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1075048"/>
            <a:ext cx="4320480" cy="73872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En mathématique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Nous découvrons les notions mathématique par le jeu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</a:rPr>
              <a:t>Les nombres: de 1 à 6 (M2)</a:t>
            </a:r>
            <a:r>
              <a:rPr lang="fr-BE" sz="2400" dirty="0">
                <a:solidFill>
                  <a:srgbClr val="0070C0"/>
                </a:solidFill>
              </a:rPr>
              <a:t> et de 1 à 10 (M3)</a:t>
            </a:r>
          </a:p>
          <a:p>
            <a:r>
              <a:rPr lang="fr-BE" sz="2400" dirty="0">
                <a:solidFill>
                  <a:srgbClr val="0070C0"/>
                </a:solidFill>
              </a:rPr>
              <a:t>   Familiarisation avec les représentations des nombres 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70C0"/>
                </a:solidFill>
              </a:rPr>
              <a:t>      de 1 à 100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70C0"/>
                </a:solidFill>
              </a:rPr>
              <a:t> </a:t>
            </a:r>
          </a:p>
          <a:p>
            <a:r>
              <a:rPr lang="fr-BE" sz="2400" dirty="0">
                <a:solidFill>
                  <a:srgbClr val="0070C0"/>
                </a:solidFill>
              </a:rPr>
              <a:t>Les solides et les figures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70C0"/>
                </a:solidFill>
              </a:rPr>
              <a:t> </a:t>
            </a:r>
          </a:p>
          <a:p>
            <a:r>
              <a:rPr lang="fr-BE" sz="2400" dirty="0">
                <a:solidFill>
                  <a:srgbClr val="0070C0"/>
                </a:solidFill>
              </a:rPr>
              <a:t>Les grandeurs </a:t>
            </a:r>
          </a:p>
          <a:p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386">
            <a:off x="7097228" y="350284"/>
            <a:ext cx="1763688" cy="13227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9537" r="21939" b="10734"/>
          <a:stretch/>
        </p:blipFill>
        <p:spPr>
          <a:xfrm>
            <a:off x="456682" y="401987"/>
            <a:ext cx="1903334" cy="15674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91A183-7EEC-4067-83FD-D0156A2867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36" y="2458816"/>
            <a:ext cx="1139109" cy="10970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397280-EC07-4E4B-AD11-2C3CE9FDC8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50" y="2548748"/>
            <a:ext cx="911567" cy="7985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549311-7526-444E-9DC1-A5E6AE6FB0A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328"/>
            <a:ext cx="1008112" cy="71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937A059-294E-4D47-998F-590E9AE5B7E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0829" r="1164" b="6834"/>
          <a:stretch/>
        </p:blipFill>
        <p:spPr bwMode="auto">
          <a:xfrm>
            <a:off x="5432853" y="4947473"/>
            <a:ext cx="1249070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Réglettes cuisenaire : mode d&amp;#39;emploi – Le Blog de L&amp;#39;îlot éducatif">
            <a:extLst>
              <a:ext uri="{FF2B5EF4-FFF2-40B4-BE49-F238E27FC236}">
                <a16:creationId xmlns:a16="http://schemas.microsoft.com/office/drawing/2014/main" id="{423B2A2E-E65A-4275-AC54-81CBF6BE50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1217" y="5668621"/>
            <a:ext cx="752925" cy="87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intérieur, transport&#10;&#10;Description générée automatiquement">
            <a:extLst>
              <a:ext uri="{FF2B5EF4-FFF2-40B4-BE49-F238E27FC236}">
                <a16:creationId xmlns:a16="http://schemas.microsoft.com/office/drawing/2014/main" id="{2FA9C2F1-46C4-4FC7-8AE0-8F00328B10C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" b="7851"/>
          <a:stretch/>
        </p:blipFill>
        <p:spPr bwMode="auto">
          <a:xfrm>
            <a:off x="3761473" y="5766388"/>
            <a:ext cx="1633067" cy="798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Introduzione al sistema decimale | Materiale-Montessori.it - Il negozio per  i Materiali Montessori, Materiali di perle, Matematica, Materiali  Sensoriali, ...">
            <a:extLst>
              <a:ext uri="{FF2B5EF4-FFF2-40B4-BE49-F238E27FC236}">
                <a16:creationId xmlns:a16="http://schemas.microsoft.com/office/drawing/2014/main" id="{F258A80D-A13B-7510-3939-58FEE8D8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51543"/>
            <a:ext cx="1733178" cy="11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1880</TotalTime>
  <Words>1118</Words>
  <Application>Microsoft Office PowerPoint</Application>
  <PresentationFormat>Affichage à l'écran (4:3)</PresentationFormat>
  <Paragraphs>198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Calibri</vt:lpstr>
      <vt:lpstr>Constantia</vt:lpstr>
      <vt:lpstr>Minya Nouvelle</vt:lpstr>
      <vt:lpstr>Open Sans</vt:lpstr>
      <vt:lpstr>Wingdings 2</vt:lpstr>
      <vt:lpstr>Débit</vt:lpstr>
      <vt:lpstr>Présentation PowerPoint</vt:lpstr>
      <vt:lpstr>Notre journée de classe</vt:lpstr>
      <vt:lpstr>      La collation </vt:lpstr>
      <vt:lpstr>A l‘eau, à l’eau…</vt:lpstr>
      <vt:lpstr>Pour une meilleure autonomie…</vt:lpstr>
      <vt:lpstr>Présentation PowerPoint</vt:lpstr>
      <vt:lpstr>     Les ateliers autonomes</vt:lpstr>
      <vt:lpstr>                                               </vt:lpstr>
      <vt:lpstr>En mathématique</vt:lpstr>
      <vt:lpstr>En français   :  la lecture</vt:lpstr>
      <vt:lpstr>En français   :  la phonologie</vt:lpstr>
      <vt:lpstr>                L’écriture</vt:lpstr>
      <vt:lpstr>En éveil scientifique</vt:lpstr>
      <vt:lpstr>Présentation PowerPoint</vt:lpstr>
      <vt:lpstr>En éveil artistique</vt:lpstr>
      <vt:lpstr>                En musique</vt:lpstr>
      <vt:lpstr>          Eveil aux langues </vt:lpstr>
      <vt:lpstr>         En religion</vt:lpstr>
      <vt:lpstr>La psychomotricité Avec Monsieur Thomas </vt:lpstr>
      <vt:lpstr> Evaluation des apprentissages</vt:lpstr>
      <vt:lpstr>     Cahier de communication </vt:lpstr>
      <vt:lpstr>Notes </vt:lpstr>
      <vt:lpstr>Je vous remercie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en troisième maternelle</dc:title>
  <dc:creator>Pc-A</dc:creator>
  <cp:lastModifiedBy>Etienne</cp:lastModifiedBy>
  <cp:revision>143</cp:revision>
  <cp:lastPrinted>2015-09-09T19:22:41Z</cp:lastPrinted>
  <dcterms:created xsi:type="dcterms:W3CDTF">2014-09-03T17:18:58Z</dcterms:created>
  <dcterms:modified xsi:type="dcterms:W3CDTF">2022-11-16T10:33:54Z</dcterms:modified>
</cp:coreProperties>
</file>