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2" r:id="rId3"/>
    <p:sldId id="264" r:id="rId4"/>
    <p:sldId id="275" r:id="rId5"/>
    <p:sldId id="284" r:id="rId6"/>
    <p:sldId id="290" r:id="rId7"/>
    <p:sldId id="269" r:id="rId8"/>
    <p:sldId id="257" r:id="rId9"/>
    <p:sldId id="271" r:id="rId10"/>
    <p:sldId id="260" r:id="rId11"/>
    <p:sldId id="261" r:id="rId12"/>
    <p:sldId id="262" r:id="rId13"/>
    <p:sldId id="293" r:id="rId14"/>
    <p:sldId id="263" r:id="rId15"/>
    <p:sldId id="270" r:id="rId16"/>
    <p:sldId id="267" r:id="rId17"/>
    <p:sldId id="268" r:id="rId18"/>
    <p:sldId id="282" r:id="rId19"/>
    <p:sldId id="294" r:id="rId20"/>
    <p:sldId id="281" r:id="rId21"/>
    <p:sldId id="274" r:id="rId22"/>
    <p:sldId id="277" r:id="rId23"/>
    <p:sldId id="278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FF6600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4" autoAdjust="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980D-F61A-47D6-B867-649B9E4E105A}" type="datetimeFigureOut">
              <a:rPr lang="fr-BE" smtClean="0"/>
              <a:t>06-10-23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5EDC-4508-4A96-A947-BF803ADC008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19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D3D49-15F2-4B07-BD75-2121FFB6542A}" type="datetimeFigureOut">
              <a:rPr lang="fr-BE" smtClean="0"/>
              <a:t>06-10-23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BDE48-B09A-4C4C-A64C-192A3C285CB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024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BDE48-B09A-4C4C-A64C-192A3C285CB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690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07ACA3-6D74-4385-84AB-785E4200CD3F}" type="datetimeFigureOut">
              <a:rPr lang="fr-BE" smtClean="0"/>
              <a:pPr/>
              <a:t>06-10-23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8CB99B-8368-4599-8FD2-86084DF6841E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41272"/>
            <a:ext cx="2952328" cy="2249393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0E7CE6F8-3D84-4CD3-A13E-8D8EBD282203}"/>
              </a:ext>
            </a:extLst>
          </p:cNvPr>
          <p:cNvSpPr txBox="1">
            <a:spLocks/>
          </p:cNvSpPr>
          <p:nvPr/>
        </p:nvSpPr>
        <p:spPr>
          <a:xfrm>
            <a:off x="788668" y="744160"/>
            <a:ext cx="7854696" cy="79208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600" dirty="0"/>
              <a:t>Bienvenue en cycle 5/8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9A3DEB7-056E-6052-703D-051363B0F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5760640" cy="792088"/>
          </a:xfrm>
        </p:spPr>
        <p:txBody>
          <a:bodyPr/>
          <a:lstStyle/>
          <a:p>
            <a:pPr algn="ctr"/>
            <a:r>
              <a:rPr lang="fr-BE" dirty="0"/>
              <a:t>Classe de Madame Murielle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4C391-F230-AB18-F905-B979C23D8B76}"/>
              </a:ext>
            </a:extLst>
          </p:cNvPr>
          <p:cNvSpPr/>
          <p:nvPr/>
        </p:nvSpPr>
        <p:spPr>
          <a:xfrm>
            <a:off x="948044" y="4941168"/>
            <a:ext cx="7296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 </a:t>
            </a:r>
            <a:r>
              <a:rPr lang="fr-FR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jeu en jeu, l’enfant devient   « Je » </a:t>
            </a:r>
            <a:endParaRPr lang="fr-FR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7196">
        <p159:morph option="byObject"/>
      </p:transition>
    </mc:Choice>
    <mc:Fallback xmlns="">
      <p:transition spd="slow" advTm="27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1075048"/>
            <a:ext cx="4320480" cy="73872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En mathématique</a:t>
            </a:r>
            <a:endParaRPr lang="fr-BE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386">
            <a:off x="7097228" y="350284"/>
            <a:ext cx="1763688" cy="13227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9537" r="21939" b="10734"/>
          <a:stretch/>
        </p:blipFill>
        <p:spPr>
          <a:xfrm>
            <a:off x="456682" y="401987"/>
            <a:ext cx="1903334" cy="15674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91A183-7EEC-4067-83FD-D0156A2867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54" y="2256790"/>
            <a:ext cx="1219200" cy="11722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397280-EC07-4E4B-AD11-2C3CE9FDC8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82" y="2256790"/>
            <a:ext cx="1219200" cy="11722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549311-7526-444E-9DC1-A5E6AE6FB0A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82" y="3609590"/>
            <a:ext cx="134239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937A059-294E-4D47-998F-590E9AE5B7E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0829" r="1164" b="6834"/>
          <a:stretch/>
        </p:blipFill>
        <p:spPr bwMode="auto">
          <a:xfrm>
            <a:off x="7348319" y="3510982"/>
            <a:ext cx="1249070" cy="89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Réglettes cuisenaire : mode d&amp;#39;emploi – Le Blog de L&amp;#39;îlot éducatif">
            <a:extLst>
              <a:ext uri="{FF2B5EF4-FFF2-40B4-BE49-F238E27FC236}">
                <a16:creationId xmlns:a16="http://schemas.microsoft.com/office/drawing/2014/main" id="{423B2A2E-E65A-4275-AC54-81CBF6BE503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2249" y="5148790"/>
            <a:ext cx="988342" cy="10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intérieur, transport&#10;&#10;Description générée automatiquement">
            <a:extLst>
              <a:ext uri="{FF2B5EF4-FFF2-40B4-BE49-F238E27FC236}">
                <a16:creationId xmlns:a16="http://schemas.microsoft.com/office/drawing/2014/main" id="{2FA9C2F1-46C4-4FC7-8AE0-8F00328B10C6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" b="7851"/>
          <a:stretch/>
        </p:blipFill>
        <p:spPr bwMode="auto">
          <a:xfrm>
            <a:off x="4701450" y="5250991"/>
            <a:ext cx="1921425" cy="988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Paire de clipart sabliers Royalty Free Stock SVG Vector and Clip Art">
            <a:extLst>
              <a:ext uri="{FF2B5EF4-FFF2-40B4-BE49-F238E27FC236}">
                <a16:creationId xmlns:a16="http://schemas.microsoft.com/office/drawing/2014/main" id="{9BC98ABE-0C7F-B909-C6A6-8C064B695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9501"/>
          <a:stretch/>
        </p:blipFill>
        <p:spPr bwMode="auto">
          <a:xfrm>
            <a:off x="6427757" y="5066543"/>
            <a:ext cx="1312595" cy="12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sure du volume. Objets tels que bécher, cylindre gradué, tasse, seringue, cuillère à mesurer - clipart vectoriel de Feuille de travail libre de droits">
            <a:extLst>
              <a:ext uri="{FF2B5EF4-FFF2-40B4-BE49-F238E27FC236}">
                <a16:creationId xmlns:a16="http://schemas.microsoft.com/office/drawing/2014/main" id="{5C021CB9-A85A-4044-945F-4339AC7A0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23718" r="46206" b="6954"/>
          <a:stretch/>
        </p:blipFill>
        <p:spPr bwMode="auto">
          <a:xfrm>
            <a:off x="7740352" y="5255643"/>
            <a:ext cx="977914" cy="9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3F1F538-1FA0-AFD5-3E32-E5106950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15" y="2713588"/>
            <a:ext cx="4248472" cy="6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800" dirty="0">
                <a:solidFill>
                  <a:srgbClr val="0070C0"/>
                </a:solidFill>
              </a:rPr>
              <a:t>Nombres de 1 à 10 et plus …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A6D1867E-DD75-1182-B4A1-7B3568EBE4EF}"/>
              </a:ext>
            </a:extLst>
          </p:cNvPr>
          <p:cNvSpPr txBox="1">
            <a:spLocks/>
          </p:cNvSpPr>
          <p:nvPr/>
        </p:nvSpPr>
        <p:spPr>
          <a:xfrm>
            <a:off x="744015" y="3709213"/>
            <a:ext cx="4248472" cy="632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fr-BE" sz="1800" dirty="0">
                <a:solidFill>
                  <a:srgbClr val="0070C0"/>
                </a:solidFill>
              </a:rPr>
              <a:t>Solides et figures 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9110AE7B-95B3-7F11-802C-123AA78B9315}"/>
              </a:ext>
            </a:extLst>
          </p:cNvPr>
          <p:cNvSpPr txBox="1">
            <a:spLocks/>
          </p:cNvSpPr>
          <p:nvPr/>
        </p:nvSpPr>
        <p:spPr>
          <a:xfrm>
            <a:off x="818609" y="5443766"/>
            <a:ext cx="4248472" cy="6323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fr-BE" sz="1800" dirty="0">
                <a:solidFill>
                  <a:srgbClr val="0070C0"/>
                </a:solidFill>
              </a:rPr>
              <a:t>Grandeurs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r>
              <a:rPr lang="fr-FR" b="1"/>
              <a:t>En français : Plaisir de lire</a:t>
            </a:r>
            <a:endParaRPr lang="fr-BE"/>
          </a:p>
        </p:txBody>
      </p:sp>
      <p:pic>
        <p:nvPicPr>
          <p:cNvPr id="3076" name="Picture 4" descr="L'univers de ma classe: Les livres que j'aime lire à mes élèves !">
            <a:extLst>
              <a:ext uri="{FF2B5EF4-FFF2-40B4-BE49-F238E27FC236}">
                <a16:creationId xmlns:a16="http://schemas.microsoft.com/office/drawing/2014/main" id="{7B33407F-3FF1-41FA-F000-3219E5D4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31845"/>
            <a:ext cx="4038600" cy="38113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800" dirty="0"/>
              <a:t>Chaque jour un album jeunesse en fonction du thème de la semaine</a:t>
            </a:r>
            <a:endParaRPr lang="fr-FR" sz="1800"/>
          </a:p>
          <a:p>
            <a:pPr marL="0" indent="0">
              <a:lnSpc>
                <a:spcPct val="90000"/>
              </a:lnSpc>
              <a:buNone/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1800" dirty="0"/>
              <a:t>Ateliers  lecture organisés par la bibliothèque de Woluwe - Saint- Lambert</a:t>
            </a:r>
            <a:endParaRPr lang="fr-FR" sz="1800"/>
          </a:p>
          <a:p>
            <a:pPr>
              <a:lnSpc>
                <a:spcPct val="90000"/>
              </a:lnSpc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1800" dirty="0"/>
              <a:t>Bibliothèque de classe</a:t>
            </a:r>
            <a:endParaRPr lang="fr-FR" sz="1800"/>
          </a:p>
          <a:p>
            <a:pPr marL="0" indent="0">
              <a:lnSpc>
                <a:spcPct val="90000"/>
              </a:lnSpc>
              <a:buNone/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1800"/>
              <a:t>Sacs à lire: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800"/>
              <a:t>Régulièrement votre enfant rapportera un sac à lire le week-end.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800"/>
              <a:t>Il revient à l’école le lundi: complet et en bon état.</a:t>
            </a:r>
          </a:p>
          <a:p>
            <a:pPr>
              <a:lnSpc>
                <a:spcPct val="90000"/>
              </a:lnSpc>
            </a:pPr>
            <a:endParaRPr lang="fr-BE" sz="1800"/>
          </a:p>
          <a:p>
            <a:pPr>
              <a:lnSpc>
                <a:spcPct val="90000"/>
              </a:lnSpc>
            </a:pPr>
            <a:endParaRPr lang="fr-BE" sz="1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121670"/>
            <a:ext cx="4114800" cy="578328"/>
          </a:xfrm>
        </p:spPr>
        <p:txBody>
          <a:bodyPr>
            <a:noAutofit/>
          </a:bodyPr>
          <a:lstStyle/>
          <a:p>
            <a:r>
              <a:rPr lang="fr-FR" sz="3600" b="1" dirty="0"/>
              <a:t>Méthode de lecture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7744" y="1080032"/>
            <a:ext cx="3096344" cy="11659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 </a:t>
            </a:r>
            <a:r>
              <a:rPr lang="fr-FR" sz="1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La méthode des alphas</a:t>
            </a:r>
          </a:p>
          <a:p>
            <a:pPr algn="ctr">
              <a:buNone/>
            </a:pPr>
            <a:r>
              <a:rPr lang="fr-FR" sz="1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un outil ludique et affectif</a:t>
            </a:r>
          </a:p>
          <a:p>
            <a:pPr algn="ctr">
              <a:buNone/>
            </a:pPr>
            <a:endParaRPr lang="fr-FR" sz="1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  <a:p>
            <a:pPr algn="ctr">
              <a:buNone/>
            </a:pPr>
            <a:endParaRPr lang="fr-FR" sz="1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  <a:p>
            <a:pPr algn="ctr">
              <a:buNone/>
            </a:pPr>
            <a:endParaRPr lang="fr-FR" sz="2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  <a:p>
            <a:endParaRPr lang="fr-BE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  <a:p>
            <a:endParaRPr lang="fr-BE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6" name="Image 5" descr="petit_malin_planete_alph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34267">
            <a:off x="1336867" y="1052609"/>
            <a:ext cx="1238341" cy="922859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5702919-299B-C00F-75E1-20016557EE6E}"/>
              </a:ext>
            </a:extLst>
          </p:cNvPr>
          <p:cNvSpPr txBox="1">
            <a:spLocks/>
          </p:cNvSpPr>
          <p:nvPr/>
        </p:nvSpPr>
        <p:spPr>
          <a:xfrm>
            <a:off x="1115616" y="2444746"/>
            <a:ext cx="7178081" cy="187220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Une méthode de lecture syllabique de transition : </a:t>
            </a:r>
          </a:p>
          <a:p>
            <a:pPr algn="ctr">
              <a:buFont typeface="Wingdings 2"/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Selon Céline Alvarez et Stanislas Dehaene (inspirés des neurosciences) </a:t>
            </a:r>
          </a:p>
          <a:p>
            <a:pPr algn="ctr">
              <a:buFont typeface="Wingdings 2"/>
              <a:buNone/>
            </a:pPr>
            <a:r>
              <a:rPr lang="fr-FR" sz="1800" dirty="0"/>
              <a:t>                                         </a:t>
            </a:r>
          </a:p>
          <a:p>
            <a:pPr algn="ctr">
              <a:buFont typeface="Wingdings 2"/>
              <a:buNone/>
            </a:pPr>
            <a:endParaRPr lang="fr-FR" sz="1800" dirty="0"/>
          </a:p>
          <a:p>
            <a:pPr algn="ctr">
              <a:buFont typeface="Wingdings 2"/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  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1026" name="Picture 2" descr="Lecture - Les lois naturelles de l'enfant">
            <a:extLst>
              <a:ext uri="{FF2B5EF4-FFF2-40B4-BE49-F238E27FC236}">
                <a16:creationId xmlns:a16="http://schemas.microsoft.com/office/drawing/2014/main" id="{F5878251-370E-DD92-74CB-EA204157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45996"/>
            <a:ext cx="1368152" cy="10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F101E4-A972-F82A-2959-E7C8BEA89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110" y="3088981"/>
            <a:ext cx="1447264" cy="969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D18EFA-3E22-2E1A-D6FB-56B6E4590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783" y="3088981"/>
            <a:ext cx="1810544" cy="970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F8C8FA-B59C-F058-0E16-04C8FF5B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6" y="4673397"/>
            <a:ext cx="152983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C3FF28E-309B-CD58-C05A-FFD381EF63BA}"/>
              </a:ext>
            </a:extLst>
          </p:cNvPr>
          <p:cNvSpPr txBox="1">
            <a:spLocks/>
          </p:cNvSpPr>
          <p:nvPr/>
        </p:nvSpPr>
        <p:spPr>
          <a:xfrm>
            <a:off x="2034050" y="5001499"/>
            <a:ext cx="5832648" cy="121600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Une méthode de lecture syllabique basée sur l’humour </a:t>
            </a:r>
          </a:p>
          <a:p>
            <a:pPr algn="ctr">
              <a:buFont typeface="Wingdings 2"/>
              <a:buNone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et le plaisir d’apprendre</a:t>
            </a:r>
          </a:p>
          <a:p>
            <a:pPr algn="ctr">
              <a:buFont typeface="Wingdings 2"/>
              <a:buNone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(inspirés des neurosciences) </a:t>
            </a:r>
          </a:p>
          <a:p>
            <a:pPr algn="ctr">
              <a:buFont typeface="Wingdings 2"/>
              <a:buNone/>
            </a:pPr>
            <a:r>
              <a:rPr lang="fr-FR" sz="1800" dirty="0"/>
              <a:t>                                   </a:t>
            </a:r>
          </a:p>
          <a:p>
            <a:pPr algn="ctr">
              <a:buFont typeface="Wingdings 2"/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017C5-8C36-F176-AD4D-35E779A8EE54}"/>
              </a:ext>
            </a:extLst>
          </p:cNvPr>
          <p:cNvSpPr/>
          <p:nvPr/>
        </p:nvSpPr>
        <p:spPr>
          <a:xfrm>
            <a:off x="7518277" y="1221651"/>
            <a:ext cx="1118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A55311-2296-4480-D064-1A98D1769008}"/>
              </a:ext>
            </a:extLst>
          </p:cNvPr>
          <p:cNvSpPr/>
          <p:nvPr/>
        </p:nvSpPr>
        <p:spPr>
          <a:xfrm>
            <a:off x="7518277" y="3136612"/>
            <a:ext cx="1118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3A0C67-400E-E8D4-692B-906C6BCA69F3}"/>
              </a:ext>
            </a:extLst>
          </p:cNvPr>
          <p:cNvSpPr/>
          <p:nvPr/>
        </p:nvSpPr>
        <p:spPr>
          <a:xfrm>
            <a:off x="7734384" y="5140500"/>
            <a:ext cx="11186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P1</a:t>
            </a:r>
            <a:endParaRPr lang="fr-FR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A12A9DA-16F3-A241-D321-4E63179EF4F4}"/>
              </a:ext>
            </a:extLst>
          </p:cNvPr>
          <p:cNvSpPr txBox="1"/>
          <p:nvPr/>
        </p:nvSpPr>
        <p:spPr>
          <a:xfrm>
            <a:off x="323528" y="836712"/>
            <a:ext cx="84249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600" dirty="0"/>
              <a:t> La musique</a:t>
            </a:r>
          </a:p>
          <a:p>
            <a:pPr algn="ctr">
              <a:buNone/>
            </a:pPr>
            <a:endParaRPr lang="fr-FR" sz="2600" dirty="0"/>
          </a:p>
          <a:p>
            <a:pPr algn="ctr">
              <a:buNone/>
            </a:pPr>
            <a:r>
              <a:rPr lang="fr-FR" sz="1800" dirty="0"/>
              <a:t>  </a:t>
            </a:r>
            <a:r>
              <a:rPr lang="fr-FR" sz="2400" dirty="0"/>
              <a:t>Utilisation de nombreuses comptines et poésies pour enrichir le vocabulaire, l’articulation et le rythme de lecture</a:t>
            </a:r>
            <a:endParaRPr lang="fr-BE" sz="2400" dirty="0"/>
          </a:p>
        </p:txBody>
      </p:sp>
      <p:pic>
        <p:nvPicPr>
          <p:cNvPr id="8" name="Image 7" descr="16771_comptines.jpg">
            <a:extLst>
              <a:ext uri="{FF2B5EF4-FFF2-40B4-BE49-F238E27FC236}">
                <a16:creationId xmlns:a16="http://schemas.microsoft.com/office/drawing/2014/main" id="{C0B9D5A7-00DA-6B19-D4CF-73333C2981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7747121" cy="27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5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524" y="1976476"/>
            <a:ext cx="8568952" cy="2571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algn="ctr"/>
            <a:r>
              <a:rPr lang="fr-FR" sz="1800" dirty="0"/>
              <a:t>Le déliement du geste graphique et le maintien correct des outils sont une priorité.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Nous utilisons des lettres mobiles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Nous préparons l’enfant à l’écriture mais nous n’écrivons pas  encore.</a:t>
            </a:r>
          </a:p>
          <a:p>
            <a:pPr marL="0" indent="0" algn="ctr">
              <a:buNone/>
            </a:pPr>
            <a:r>
              <a:rPr lang="fr-FR" sz="1600" i="1" dirty="0"/>
              <a:t>Excepté le prénom en lettre capitale d’imprimerie.</a:t>
            </a:r>
          </a:p>
          <a:p>
            <a:pPr algn="ctr"/>
            <a:endParaRPr lang="fr-FR" sz="1800" dirty="0"/>
          </a:p>
          <a:p>
            <a:endParaRPr lang="fr-BE" sz="1800" dirty="0"/>
          </a:p>
          <a:p>
            <a:endParaRPr lang="fr-BE" dirty="0"/>
          </a:p>
        </p:txBody>
      </p:sp>
      <p:pic>
        <p:nvPicPr>
          <p:cNvPr id="7" name="Image 6" descr="Coffret Mon alphabet mobile Montessori">
            <a:extLst>
              <a:ext uri="{FF2B5EF4-FFF2-40B4-BE49-F238E27FC236}">
                <a16:creationId xmlns:a16="http://schemas.microsoft.com/office/drawing/2014/main" id="{FCB25736-E20D-4A7C-9D1F-9259352945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40" y="4926014"/>
            <a:ext cx="1800200" cy="151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2377C66-19ED-4F20-C789-31C515DC3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33090"/>
          <a:stretch/>
        </p:blipFill>
        <p:spPr bwMode="auto">
          <a:xfrm>
            <a:off x="703759" y="5013176"/>
            <a:ext cx="1651806" cy="11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éférentiel graphisme">
            <a:extLst>
              <a:ext uri="{FF2B5EF4-FFF2-40B4-BE49-F238E27FC236}">
                <a16:creationId xmlns:a16="http://schemas.microsoft.com/office/drawing/2014/main" id="{BAC3713B-06EE-689E-0EB8-7B12115B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7419"/>
            <a:ext cx="2022146" cy="14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54F67721-A5D4-8873-C633-1E581BBA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854" y="794120"/>
            <a:ext cx="6495946" cy="648072"/>
          </a:xfrm>
        </p:spPr>
        <p:txBody>
          <a:bodyPr>
            <a:noAutofit/>
          </a:bodyPr>
          <a:lstStyle/>
          <a:p>
            <a:pPr algn="ctr"/>
            <a:r>
              <a:rPr lang="fr-BE" sz="4000" dirty="0"/>
              <a:t>Graphisme et écriture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8FF3C58-0175-902A-F1EC-E3E467D94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890" y="4944075"/>
            <a:ext cx="1480542" cy="13167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61F27F9-6755-FAC0-0CB7-3ED54D5C2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5014505"/>
            <a:ext cx="1304042" cy="1282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5" y="1032227"/>
            <a:ext cx="3168353" cy="1537383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EAAAE5-4C95-5F3C-9533-E5DCD47F7038}"/>
              </a:ext>
            </a:extLst>
          </p:cNvPr>
          <p:cNvSpPr txBox="1"/>
          <p:nvPr/>
        </p:nvSpPr>
        <p:spPr>
          <a:xfrm>
            <a:off x="1259632" y="58992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Les après-midis en cycle M3/P1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16947E-DE5C-3FF3-393C-A9FE5636E410}"/>
              </a:ext>
            </a:extLst>
          </p:cNvPr>
          <p:cNvSpPr txBox="1"/>
          <p:nvPr/>
        </p:nvSpPr>
        <p:spPr>
          <a:xfrm>
            <a:off x="1619672" y="125660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Deux groupes verticaux: les verts et les bleus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8992CA-090D-824D-32DC-6D926FFE747F}"/>
              </a:ext>
            </a:extLst>
          </p:cNvPr>
          <p:cNvSpPr txBox="1"/>
          <p:nvPr/>
        </p:nvSpPr>
        <p:spPr>
          <a:xfrm>
            <a:off x="899592" y="207043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Le mardi:          Madame Isabelle:                   Solides et figures</a:t>
            </a:r>
          </a:p>
          <a:p>
            <a:r>
              <a:rPr lang="fr-BE" dirty="0"/>
              <a:t>                          Madame Murielle:                  Les grandeurs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5CC256-06DC-2C37-C958-5E05C0CE6167}"/>
              </a:ext>
            </a:extLst>
          </p:cNvPr>
          <p:cNvSpPr txBox="1"/>
          <p:nvPr/>
        </p:nvSpPr>
        <p:spPr>
          <a:xfrm>
            <a:off x="899592" y="3265286"/>
            <a:ext cx="749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Le jeudi:          Madame Isabelle:                     Sciences</a:t>
            </a:r>
          </a:p>
          <a:p>
            <a:r>
              <a:rPr lang="fr-BE" dirty="0"/>
              <a:t>                         Madame Murielle:                   Sciences humaines et sociales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76EE64F-2B36-1339-8C40-9B6A4F4AFDD7}"/>
              </a:ext>
            </a:extLst>
          </p:cNvPr>
          <p:cNvSpPr txBox="1"/>
          <p:nvPr/>
        </p:nvSpPr>
        <p:spPr>
          <a:xfrm>
            <a:off x="899591" y="4653136"/>
            <a:ext cx="749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Le vendredi :          Madame Isabelle:              Musique et chant</a:t>
            </a:r>
          </a:p>
          <a:p>
            <a:r>
              <a:rPr lang="fr-BE" dirty="0"/>
              <a:t>                                Madame Murielle:             Art plastique</a:t>
            </a:r>
          </a:p>
        </p:txBody>
      </p:sp>
      <p:pic>
        <p:nvPicPr>
          <p:cNvPr id="18" name="Image 17" descr="108.JPG">
            <a:extLst>
              <a:ext uri="{FF2B5EF4-FFF2-40B4-BE49-F238E27FC236}">
                <a16:creationId xmlns:a16="http://schemas.microsoft.com/office/drawing/2014/main" id="{D0F6FA6A-D161-B9B9-049A-0566444676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051" t="5901" r="13775" b="20600"/>
          <a:stretch>
            <a:fillRect/>
          </a:stretch>
        </p:blipFill>
        <p:spPr>
          <a:xfrm rot="6241384">
            <a:off x="7603419" y="5093120"/>
            <a:ext cx="1281980" cy="915700"/>
          </a:xfrm>
          <a:prstGeom prst="rect">
            <a:avLst/>
          </a:prstGeom>
        </p:spPr>
      </p:pic>
      <p:pic>
        <p:nvPicPr>
          <p:cNvPr id="19" name="Image 18" descr="122.JPG">
            <a:extLst>
              <a:ext uri="{FF2B5EF4-FFF2-40B4-BE49-F238E27FC236}">
                <a16:creationId xmlns:a16="http://schemas.microsoft.com/office/drawing/2014/main" id="{1B8630ED-EF7B-ABC3-A24F-AF8571EC88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8263" t="8001" r="11413" b="14300"/>
          <a:stretch>
            <a:fillRect/>
          </a:stretch>
        </p:blipFill>
        <p:spPr>
          <a:xfrm rot="19983523">
            <a:off x="6706537" y="5074009"/>
            <a:ext cx="1059515" cy="768668"/>
          </a:xfrm>
          <a:prstGeom prst="rect">
            <a:avLst/>
          </a:prstGeom>
        </p:spPr>
      </p:pic>
      <p:pic>
        <p:nvPicPr>
          <p:cNvPr id="20" name="Picture 2" descr="75 300+ Musique Clipart Illustrations, graphiques vectoriels libre de  droits et Clip Art - iStock">
            <a:extLst>
              <a:ext uri="{FF2B5EF4-FFF2-40B4-BE49-F238E27FC236}">
                <a16:creationId xmlns:a16="http://schemas.microsoft.com/office/drawing/2014/main" id="{7BEDDEA6-263C-E442-C737-0435EEB98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8" t="19069" r="22796" b="20353"/>
          <a:stretch/>
        </p:blipFill>
        <p:spPr bwMode="auto">
          <a:xfrm>
            <a:off x="1475656" y="4976301"/>
            <a:ext cx="992747" cy="10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cience Clip Art Images – Browse 139,503 Stock Photos, Vectors, and Video |  Adobe Stock">
            <a:extLst>
              <a:ext uri="{FF2B5EF4-FFF2-40B4-BE49-F238E27FC236}">
                <a16:creationId xmlns:a16="http://schemas.microsoft.com/office/drawing/2014/main" id="{E1ACF7DC-5A61-2141-0E8D-ACFDAA2C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0" y="3608438"/>
            <a:ext cx="1272256" cy="8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age 5 | Kids World Images - Free Download on Freepik">
            <a:extLst>
              <a:ext uri="{FF2B5EF4-FFF2-40B4-BE49-F238E27FC236}">
                <a16:creationId xmlns:a16="http://schemas.microsoft.com/office/drawing/2014/main" id="{195FA3F5-6EEC-790F-94C9-0D25E63D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82" y="2744634"/>
            <a:ext cx="939651" cy="8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MAESTRO DAVIDE - 1 VIDEO LEZIONE - GEOMETRIA - YouTube">
            <a:extLst>
              <a:ext uri="{FF2B5EF4-FFF2-40B4-BE49-F238E27FC236}">
                <a16:creationId xmlns:a16="http://schemas.microsoft.com/office/drawing/2014/main" id="{04CE0CE0-E874-9872-0231-C02232C06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2292" r="15662" b="-400"/>
          <a:stretch/>
        </p:blipFill>
        <p:spPr bwMode="auto">
          <a:xfrm>
            <a:off x="441187" y="1074726"/>
            <a:ext cx="962461" cy="10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M-Mesures-Les longueurs-Les flashcards numériques – laclassebleue">
            <a:extLst>
              <a:ext uri="{FF2B5EF4-FFF2-40B4-BE49-F238E27FC236}">
                <a16:creationId xmlns:a16="http://schemas.microsoft.com/office/drawing/2014/main" id="{2CAAF728-5E4E-BAFA-E5A6-DB8F027C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83" y="1317877"/>
            <a:ext cx="986413" cy="12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76577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   </a:t>
            </a:r>
            <a:br>
              <a:rPr lang="fr-FR" b="1" dirty="0"/>
            </a:br>
            <a:r>
              <a:rPr lang="fr-FR" b="1" dirty="0"/>
              <a:t> </a:t>
            </a:r>
            <a:r>
              <a:rPr lang="fr-FR" sz="2700" b="1" dirty="0"/>
              <a:t>Eveil aux langues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3390" y="2191117"/>
            <a:ext cx="7577042" cy="4336440"/>
          </a:xfrm>
        </p:spPr>
        <p:txBody>
          <a:bodyPr/>
          <a:lstStyle/>
          <a:p>
            <a:endParaRPr lang="fr-BE" dirty="0"/>
          </a:p>
          <a:p>
            <a:pPr marL="0" indent="0">
              <a:buNone/>
            </a:pPr>
            <a:r>
              <a:rPr lang="fr-BE" dirty="0"/>
              <a:t>            </a:t>
            </a:r>
            <a:r>
              <a:rPr lang="fr-BE" sz="2400" dirty="0"/>
              <a:t>En concordance avec le nouveau programme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r>
              <a:rPr lang="fr-BE" sz="2400" dirty="0"/>
              <a:t>	Des comptines illustrant différentes langues</a:t>
            </a:r>
          </a:p>
          <a:p>
            <a:r>
              <a:rPr lang="fr-BE" sz="2400" dirty="0"/>
              <a:t>	Des histoires vidéo dans différentes langues</a:t>
            </a:r>
          </a:p>
          <a:p>
            <a:pPr algn="ctr"/>
            <a:endParaRPr lang="fr-BE" dirty="0"/>
          </a:p>
          <a:p>
            <a:pPr marL="0" indent="0">
              <a:buNone/>
            </a:pPr>
            <a:r>
              <a:rPr lang="fr-BE" dirty="0"/>
              <a:t>		</a:t>
            </a:r>
          </a:p>
        </p:txBody>
      </p:sp>
      <p:pic>
        <p:nvPicPr>
          <p:cNvPr id="4102" name="Picture 6" descr="Bonjour Dans Différentes Langues. Clip Art Libres De Droits , Vecteurs Et  Illustration. Image 82753215.">
            <a:extLst>
              <a:ext uri="{FF2B5EF4-FFF2-40B4-BE49-F238E27FC236}">
                <a16:creationId xmlns:a16="http://schemas.microsoft.com/office/drawing/2014/main" id="{A4DD3E64-A8F7-4160-A0C3-F8D65D59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23" y="5047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2F89AC00-937E-961E-B2BD-E2AF527E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4" y="548680"/>
            <a:ext cx="2068978" cy="19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79749" y="666847"/>
            <a:ext cx="8229600" cy="59586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         En religion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sz="2000" dirty="0"/>
              <a:t>L’éveil à la citoyenneté dans le quotidien des enfants et lors d’activités dynamiques de groupe.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Récits bibliques au-travers de livres adaptés aux enfants. </a:t>
            </a:r>
          </a:p>
          <a:p>
            <a:endParaRPr lang="fr-FR" sz="2000" dirty="0"/>
          </a:p>
          <a:p>
            <a:r>
              <a:rPr lang="fr-FR" sz="2000" dirty="0"/>
              <a:t>Nous assistons à différentes petites célébrations avec les enfants des classes primaires au fil des moments forts de l’année .</a:t>
            </a:r>
          </a:p>
          <a:p>
            <a:endParaRPr lang="fr-FR" sz="2000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3407"/>
            <a:ext cx="2275694" cy="20416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52324"/>
            <a:ext cx="1597982" cy="13738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843" y="1194634"/>
            <a:ext cx="1817461" cy="1544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0972" y="601494"/>
            <a:ext cx="6373028" cy="2477462"/>
          </a:xfrm>
        </p:spPr>
        <p:txBody>
          <a:bodyPr>
            <a:normAutofit/>
          </a:bodyPr>
          <a:lstStyle/>
          <a:p>
            <a:pPr algn="ctr"/>
            <a:r>
              <a:rPr lang="fr-BE" sz="4400" b="1" dirty="0">
                <a:solidFill>
                  <a:srgbClr val="002060"/>
                </a:solidFill>
              </a:rPr>
              <a:t>La psychomotricité</a:t>
            </a:r>
            <a:br>
              <a:rPr lang="fr-BE" sz="4400" b="1" dirty="0">
                <a:solidFill>
                  <a:srgbClr val="002060"/>
                </a:solidFill>
              </a:rPr>
            </a:br>
            <a:r>
              <a:rPr lang="fr-BE" sz="4400" b="1" dirty="0">
                <a:solidFill>
                  <a:srgbClr val="002060"/>
                </a:solidFill>
              </a:rPr>
              <a:t>Avec Monsieur Thomas</a:t>
            </a:r>
            <a:br>
              <a:rPr lang="fr-BE" sz="3600" dirty="0">
                <a:solidFill>
                  <a:srgbClr val="002060"/>
                </a:solidFill>
              </a:rPr>
            </a:br>
            <a:endParaRPr lang="fr-BE" sz="3600" i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58116" y="2973756"/>
            <a:ext cx="404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Le  lundi à 10h30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0FAA56-46D9-B25C-DB84-7398622DD8CD}"/>
              </a:ext>
            </a:extLst>
          </p:cNvPr>
          <p:cNvSpPr txBox="1"/>
          <p:nvPr/>
        </p:nvSpPr>
        <p:spPr>
          <a:xfrm>
            <a:off x="2770972" y="3643989"/>
            <a:ext cx="561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accent1">
                    <a:lumMod val="75000"/>
                  </a:schemeClr>
                </a:solidFill>
              </a:rPr>
              <a:t>Apporter des sandales de gymnastique blanches dans un sac marqué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DCEE96-7EAC-437C-1FB5-2BCF34D0B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87" y="4904146"/>
            <a:ext cx="1779465" cy="15536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7507E05-D4DD-4F8E-2031-E411BA17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10" y="4522036"/>
            <a:ext cx="1802841" cy="193572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F1A809F-D2E7-4BFB-B251-32D825D41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15" y="4733105"/>
            <a:ext cx="1048385" cy="172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13B0A03-4E65-EA4B-AD09-1EE7A0226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244295"/>
            <a:ext cx="1872208" cy="274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90B4E-C00B-E369-966A-0A79077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2" y="1196752"/>
            <a:ext cx="3312368" cy="1143000"/>
          </a:xfrm>
        </p:spPr>
        <p:txBody>
          <a:bodyPr/>
          <a:lstStyle/>
          <a:p>
            <a:r>
              <a:rPr lang="fr-BE" dirty="0"/>
              <a:t>La piscine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43755B-A954-A33D-7F28-5EC54A5C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3168273"/>
            <a:ext cx="7919126" cy="2933680"/>
          </a:xfrm>
        </p:spPr>
        <p:txBody>
          <a:bodyPr/>
          <a:lstStyle/>
          <a:p>
            <a:r>
              <a:rPr lang="fr-BE" dirty="0"/>
              <a:t>Le vendredi matin</a:t>
            </a:r>
          </a:p>
          <a:p>
            <a:r>
              <a:rPr lang="fr-BE" dirty="0"/>
              <a:t>Au Poséidon</a:t>
            </a:r>
          </a:p>
          <a:p>
            <a:r>
              <a:rPr lang="fr-BE" dirty="0"/>
              <a:t>Apporter bonnet, essuis, maillot </a:t>
            </a:r>
            <a:r>
              <a:rPr lang="fr-BE" u="sng" dirty="0"/>
              <a:t>dans un sac à dos.</a:t>
            </a:r>
          </a:p>
          <a:p>
            <a:r>
              <a:rPr lang="fr-BE" dirty="0"/>
              <a:t>De bonnes chaussures de marches sans lacets. </a:t>
            </a:r>
          </a:p>
          <a:p>
            <a:r>
              <a:rPr lang="fr-BE" dirty="0"/>
              <a:t>Des vêtements faciles à enfiler et marqués.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7170" name="Picture 2" descr="Aucune description de photo disponible.">
            <a:extLst>
              <a:ext uri="{FF2B5EF4-FFF2-40B4-BE49-F238E27FC236}">
                <a16:creationId xmlns:a16="http://schemas.microsoft.com/office/drawing/2014/main" id="{F73AFFE6-D8EA-AD21-9C34-043BA648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" b="7062"/>
          <a:stretch/>
        </p:blipFill>
        <p:spPr bwMode="auto">
          <a:xfrm>
            <a:off x="1187624" y="616124"/>
            <a:ext cx="23798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30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-3340"/>
            <a:ext cx="8229600" cy="1143000"/>
          </a:xfrm>
        </p:spPr>
        <p:txBody>
          <a:bodyPr/>
          <a:lstStyle/>
          <a:p>
            <a:r>
              <a:rPr lang="fr-BE" dirty="0"/>
              <a:t>Nouvelle organisation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108012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2452" y="2339984"/>
            <a:ext cx="1986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pPr algn="ctr"/>
            <a:r>
              <a:rPr lang="fr-BE" sz="4000" dirty="0">
                <a:solidFill>
                  <a:srgbClr val="0070C0"/>
                </a:solidFill>
                <a:latin typeface="Calibri" panose="020F0502020204030204" pitchFamily="34" charset="0"/>
              </a:rPr>
              <a:t>4 classes</a:t>
            </a:r>
          </a:p>
        </p:txBody>
      </p:sp>
      <p:sp>
        <p:nvSpPr>
          <p:cNvPr id="12" name="Rectangle avec flèche vers la droite 11"/>
          <p:cNvSpPr/>
          <p:nvPr/>
        </p:nvSpPr>
        <p:spPr>
          <a:xfrm>
            <a:off x="272412" y="1986509"/>
            <a:ext cx="3147460" cy="1876870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3286200" y="1574970"/>
            <a:ext cx="323903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2060"/>
                </a:solidFill>
              </a:rPr>
              <a:t>Madame Murielle:</a:t>
            </a:r>
          </a:p>
          <a:p>
            <a:pPr algn="ctr"/>
            <a:r>
              <a:rPr lang="fr-BE" sz="2000" dirty="0">
                <a:solidFill>
                  <a:srgbClr val="002060"/>
                </a:solidFill>
              </a:rPr>
              <a:t> 3</a:t>
            </a:r>
            <a:r>
              <a:rPr lang="fr-BE" sz="2000" baseline="30000" dirty="0">
                <a:solidFill>
                  <a:srgbClr val="002060"/>
                </a:solidFill>
              </a:rPr>
              <a:t>ième</a:t>
            </a:r>
            <a:r>
              <a:rPr lang="fr-BE" sz="2000" dirty="0">
                <a:solidFill>
                  <a:srgbClr val="002060"/>
                </a:solidFill>
              </a:rPr>
              <a:t>  maternelle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2060"/>
                </a:solidFill>
              </a:rPr>
              <a:t>Madame Isabelle:</a:t>
            </a:r>
          </a:p>
          <a:p>
            <a:pPr algn="ctr"/>
            <a:r>
              <a:rPr lang="fr-BE" sz="2000" dirty="0">
                <a:solidFill>
                  <a:srgbClr val="002060"/>
                </a:solidFill>
              </a:rPr>
              <a:t> 1</a:t>
            </a:r>
            <a:r>
              <a:rPr lang="fr-BE" sz="2000" baseline="30000" dirty="0">
                <a:solidFill>
                  <a:srgbClr val="002060"/>
                </a:solidFill>
              </a:rPr>
              <a:t>ère</a:t>
            </a:r>
            <a:r>
              <a:rPr lang="fr-BE" sz="2000" dirty="0">
                <a:solidFill>
                  <a:srgbClr val="002060"/>
                </a:solidFill>
              </a:rPr>
              <a:t> primaire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2060"/>
                </a:solidFill>
              </a:rPr>
              <a:t>Madame Hugo: </a:t>
            </a:r>
          </a:p>
          <a:p>
            <a:pPr algn="ctr"/>
            <a:r>
              <a:rPr lang="fr-BE" sz="2000" dirty="0">
                <a:solidFill>
                  <a:srgbClr val="002060"/>
                </a:solidFill>
              </a:rPr>
              <a:t> 2</a:t>
            </a:r>
            <a:r>
              <a:rPr lang="fr-BE" sz="2000" baseline="30000" dirty="0">
                <a:solidFill>
                  <a:srgbClr val="002060"/>
                </a:solidFill>
              </a:rPr>
              <a:t>ième</a:t>
            </a:r>
            <a:r>
              <a:rPr lang="fr-BE" sz="2000" dirty="0">
                <a:solidFill>
                  <a:srgbClr val="002060"/>
                </a:solidFill>
              </a:rPr>
              <a:t> primaire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2060"/>
                </a:solidFill>
              </a:rPr>
              <a:t>Monsieur Fréderic: </a:t>
            </a:r>
          </a:p>
          <a:p>
            <a:pPr algn="ctr"/>
            <a:r>
              <a:rPr lang="fr-BE" sz="2000" dirty="0">
                <a:solidFill>
                  <a:srgbClr val="002060"/>
                </a:solidFill>
              </a:rPr>
              <a:t>   2</a:t>
            </a:r>
            <a:r>
              <a:rPr lang="fr-BE" sz="2000" baseline="30000" dirty="0">
                <a:solidFill>
                  <a:srgbClr val="002060"/>
                </a:solidFill>
              </a:rPr>
              <a:t>ième</a:t>
            </a:r>
            <a:r>
              <a:rPr lang="fr-BE" sz="2000" dirty="0">
                <a:solidFill>
                  <a:srgbClr val="002060"/>
                </a:solidFill>
              </a:rPr>
              <a:t> primaire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206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043673-6851-C165-E88F-BE1260B4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649" y="2414741"/>
            <a:ext cx="746674" cy="9461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B82ABDE-6902-3423-04FC-F1869D539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649" y="1469570"/>
            <a:ext cx="677244" cy="9229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931BE59-179F-2E7B-B03D-D510E885D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192" y="3439768"/>
            <a:ext cx="757346" cy="100412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BC8120A-7193-0BF2-101E-DD661F9DE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192" y="4522749"/>
            <a:ext cx="793472" cy="12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1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fr-BE" sz="3600" dirty="0"/>
              <a:t> </a:t>
            </a:r>
            <a:r>
              <a:rPr lang="fr-BE" sz="3600" dirty="0">
                <a:latin typeface="Minya Nouvelle" panose="02060803020200000004" pitchFamily="18" charset="0"/>
              </a:rPr>
              <a:t>Evaluation des apprentissages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  <a:r>
              <a:rPr lang="fr-BE" sz="3600" dirty="0">
                <a:solidFill>
                  <a:schemeClr val="accent1">
                    <a:lumMod val="75000"/>
                  </a:schemeClr>
                </a:solidFill>
                <a:latin typeface="Minya Nouvelle" panose="02060803020200000004" pitchFamily="18" charset="0"/>
              </a:rPr>
              <a:t>Evaluation comportementale</a:t>
            </a:r>
          </a:p>
          <a:p>
            <a:r>
              <a:rPr lang="fr-BE" sz="1400" dirty="0">
                <a:solidFill>
                  <a:schemeClr val="accent2">
                    <a:lumMod val="75000"/>
                  </a:schemeClr>
                </a:solidFill>
              </a:rPr>
              <a:t>Chaque jour l’enfant  qui a respecté les règles de vie reçoit un aimant ( chenille)</a:t>
            </a:r>
          </a:p>
          <a:p>
            <a:r>
              <a:rPr lang="fr-BE" sz="1400" dirty="0">
                <a:solidFill>
                  <a:schemeClr val="accent2">
                    <a:lumMod val="75000"/>
                  </a:schemeClr>
                </a:solidFill>
              </a:rPr>
              <a:t>En fin de semaine, suite au conseil de classe les enfants qui ont collectionné 5 aimants sont valorisés ou encouragés à progresser.</a:t>
            </a:r>
          </a:p>
          <a:p>
            <a:pPr marL="0" indent="0">
              <a:buNone/>
            </a:pPr>
            <a:endParaRPr lang="fr-BE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BE" sz="1400" dirty="0">
                <a:solidFill>
                  <a:schemeClr val="accent2">
                    <a:lumMod val="75000"/>
                  </a:schemeClr>
                </a:solidFill>
              </a:rPr>
              <a:t>Trois réunions de parents individuelles sont organisées: en décembre, en avril et en juin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316059" y="1185141"/>
            <a:ext cx="780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accent2">
                    <a:lumMod val="75000"/>
                  </a:schemeClr>
                </a:solidFill>
              </a:rPr>
              <a:t>Les enfants sont évalués tout au long des activités.</a:t>
            </a:r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t="19557" r="6227" b="14250"/>
          <a:stretch/>
        </p:blipFill>
        <p:spPr bwMode="auto">
          <a:xfrm>
            <a:off x="2339751" y="1889913"/>
            <a:ext cx="4752527" cy="14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409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     Cahier de communication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3642" y="911584"/>
            <a:ext cx="7690265" cy="2232248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sz="2200" dirty="0"/>
              <a:t>Contact entre la maison et l’école</a:t>
            </a:r>
          </a:p>
          <a:p>
            <a:pPr marL="0" indent="0">
              <a:buNone/>
            </a:pPr>
            <a:endParaRPr lang="fr-FR" sz="2200" dirty="0"/>
          </a:p>
          <a:p>
            <a:r>
              <a:rPr lang="fr-FR" sz="2200" dirty="0"/>
              <a:t> Elle doit être complétée, vidée et signée par les parents </a:t>
            </a:r>
          </a:p>
          <a:p>
            <a:endParaRPr lang="fr-FR" sz="2200" dirty="0"/>
          </a:p>
          <a:p>
            <a:r>
              <a:rPr lang="fr-FR" sz="2200" dirty="0"/>
              <a:t> Remise à l’élève dès le lendemain matin</a:t>
            </a:r>
            <a:endParaRPr lang="fr-BE" sz="2200" dirty="0"/>
          </a:p>
          <a:p>
            <a:endParaRPr lang="fr-BE" dirty="0"/>
          </a:p>
        </p:txBody>
      </p:sp>
      <p:pic>
        <p:nvPicPr>
          <p:cNvPr id="2050" name="Picture 2" descr="École de dessin animé enfant, école, enfant, main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6383" y="825637"/>
            <a:ext cx="100459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845461">
            <a:off x="6505930" y="904126"/>
            <a:ext cx="622914" cy="401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9C3A885-7673-431D-BECC-262F1693B86C}"/>
              </a:ext>
            </a:extLst>
          </p:cNvPr>
          <p:cNvSpPr txBox="1">
            <a:spLocks/>
          </p:cNvSpPr>
          <p:nvPr/>
        </p:nvSpPr>
        <p:spPr>
          <a:xfrm>
            <a:off x="1331640" y="3429001"/>
            <a:ext cx="2664296" cy="933952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  Class Dojo</a:t>
            </a:r>
            <a:br>
              <a:rPr lang="fr-BE" dirty="0"/>
            </a:br>
            <a:endParaRPr lang="fr-BE" dirty="0"/>
          </a:p>
        </p:txBody>
      </p:sp>
      <p:pic>
        <p:nvPicPr>
          <p:cNvPr id="6146" name="Picture 2" descr="ClassDojo : École et Maison – Applications sur Google Play">
            <a:extLst>
              <a:ext uri="{FF2B5EF4-FFF2-40B4-BE49-F238E27FC236}">
                <a16:creationId xmlns:a16="http://schemas.microsoft.com/office/drawing/2014/main" id="{D590F56A-DF53-4789-B9C0-6E183F4A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0" y="3257737"/>
            <a:ext cx="991310" cy="9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BFDA344-555C-463F-B7D7-3730478EA4E8}"/>
              </a:ext>
            </a:extLst>
          </p:cNvPr>
          <p:cNvSpPr txBox="1">
            <a:spLocks/>
          </p:cNvSpPr>
          <p:nvPr/>
        </p:nvSpPr>
        <p:spPr>
          <a:xfrm>
            <a:off x="523642" y="4216559"/>
            <a:ext cx="7690265" cy="22322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400" dirty="0"/>
              <a:t>Permet d’échanger  en direct avec l’enseignant</a:t>
            </a:r>
          </a:p>
          <a:p>
            <a:pPr marL="0" indent="0">
              <a:buFont typeface="Wingdings 2"/>
              <a:buNone/>
            </a:pPr>
            <a:endParaRPr lang="fr-FR" sz="2400" dirty="0"/>
          </a:p>
          <a:p>
            <a:r>
              <a:rPr lang="fr-FR" sz="2400" dirty="0"/>
              <a:t> Permet de recevoir des photos des enfants en pleine action </a:t>
            </a:r>
          </a:p>
          <a:p>
            <a:endParaRPr lang="fr-FR" sz="2400" dirty="0"/>
          </a:p>
          <a:p>
            <a:r>
              <a:rPr lang="fr-FR" sz="2400" dirty="0"/>
              <a:t>Permet aux deux parents de recevoir les informations </a:t>
            </a:r>
            <a:endParaRPr lang="fr-BE" sz="2400" dirty="0"/>
          </a:p>
          <a:p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812" y="3429000"/>
            <a:ext cx="8229600" cy="3293720"/>
          </a:xfrm>
        </p:spPr>
        <p:txBody>
          <a:bodyPr/>
          <a:lstStyle/>
          <a:p>
            <a:pPr algn="ctr"/>
            <a:r>
              <a:rPr lang="fr-FR" sz="2400" dirty="0"/>
              <a:t>Pour des raisons de sécurité et de convivialité:</a:t>
            </a:r>
          </a:p>
          <a:p>
            <a:pPr algn="ctr">
              <a:buNone/>
            </a:pPr>
            <a:r>
              <a:rPr lang="fr-FR" sz="2400" dirty="0"/>
              <a:t>	</a:t>
            </a:r>
            <a:r>
              <a:rPr lang="fr-FR" sz="2400" b="1" dirty="0"/>
              <a:t>Pas de petits jouets!</a:t>
            </a:r>
          </a:p>
          <a:p>
            <a:pPr algn="ctr">
              <a:buNone/>
            </a:pPr>
            <a:endParaRPr lang="fr-FR" sz="2400" b="1" dirty="0"/>
          </a:p>
          <a:p>
            <a:pPr algn="ctr">
              <a:buNone/>
            </a:pPr>
            <a:endParaRPr lang="fr-FR" sz="2400" b="1" dirty="0"/>
          </a:p>
          <a:p>
            <a:pPr algn="ctr">
              <a:buNone/>
            </a:pPr>
            <a:r>
              <a:rPr lang="fr-FR" sz="2400" b="1" dirty="0"/>
              <a:t>	On apporte son cartable</a:t>
            </a:r>
          </a:p>
          <a:p>
            <a:pPr algn="ctr">
              <a:buNone/>
            </a:pPr>
            <a:r>
              <a:rPr lang="fr-FR" sz="2400" b="1" u="sng" dirty="0"/>
              <a:t>TOUS LES JOURS </a:t>
            </a:r>
            <a:endParaRPr lang="fr-BE" sz="2400" u="sng" dirty="0"/>
          </a:p>
          <a:p>
            <a:endParaRPr lang="fr-BE" dirty="0"/>
          </a:p>
        </p:txBody>
      </p:sp>
      <p:pic>
        <p:nvPicPr>
          <p:cNvPr id="10242" name="Picture 2" descr="rentrée-scolaire-clipart-5 |">
            <a:extLst>
              <a:ext uri="{FF2B5EF4-FFF2-40B4-BE49-F238E27FC236}">
                <a16:creationId xmlns:a16="http://schemas.microsoft.com/office/drawing/2014/main" id="{F4220B9E-5776-75E4-9DBE-971C234B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4113828" cy="229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67544"/>
          </a:xfrm>
        </p:spPr>
        <p:txBody>
          <a:bodyPr>
            <a:normAutofit/>
          </a:bodyPr>
          <a:lstStyle/>
          <a:p>
            <a:pPr algn="ctr"/>
            <a:r>
              <a:rPr lang="fr-BE" sz="3200" dirty="0"/>
              <a:t>Je vous remercie pour votre attention.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409" y="4327500"/>
            <a:ext cx="8649182" cy="12617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5000" dirty="0">
                <a:solidFill>
                  <a:srgbClr val="0070C0"/>
                </a:solidFill>
              </a:rPr>
              <a:t>Madame Murielle</a:t>
            </a:r>
          </a:p>
          <a:p>
            <a:pPr marL="0" indent="0" algn="ctr">
              <a:buNone/>
            </a:pPr>
            <a:endParaRPr lang="fr-BE" sz="5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BE" sz="5000" dirty="0">
              <a:solidFill>
                <a:srgbClr val="0070C0"/>
              </a:solidFill>
            </a:endParaRP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151112" y="2781316"/>
            <a:ext cx="745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chemeClr val="accent2">
                    <a:lumMod val="50000"/>
                  </a:schemeClr>
                </a:solidFill>
              </a:rPr>
              <a:t>Je vous souhaite une excellente fin de soirée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8356"/>
            <a:ext cx="8229600" cy="1143000"/>
          </a:xfrm>
        </p:spPr>
        <p:txBody>
          <a:bodyPr/>
          <a:lstStyle/>
          <a:p>
            <a:pPr algn="ctr"/>
            <a:r>
              <a:rPr lang="fr-BE" dirty="0"/>
              <a:t>Notre journée de classe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Présentation d’une journée: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8h20		Accueil dans la cour</a:t>
            </a: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8h30		Rassemblement au coin tapis</a:t>
            </a:r>
          </a:p>
          <a:p>
            <a:pPr marL="0" lvl="0" indent="0">
              <a:buNone/>
            </a:pPr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		Météo, présence, calendrier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8h45                       Ateliers autonomes</a:t>
            </a:r>
          </a:p>
          <a:p>
            <a:pPr marL="0" lvl="0" indent="0">
              <a:buNone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                               (Inspiration Montessori, Freinet) </a:t>
            </a: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9h20 		Temps d’apprentissages</a:t>
            </a:r>
          </a:p>
          <a:p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10h10                Collation</a:t>
            </a: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10h40	               Récréation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11h 		Temps d’apprentissages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12h                    Diner en classe </a:t>
            </a: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12h30                Récréation 		</a:t>
            </a:r>
          </a:p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13h40                Temps d’apprentissages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15h20		Fin de la journée</a:t>
            </a: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fr-BE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BE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46092"/>
            <a:ext cx="4690864" cy="1143000"/>
          </a:xfrm>
        </p:spPr>
        <p:txBody>
          <a:bodyPr/>
          <a:lstStyle/>
          <a:p>
            <a:r>
              <a:rPr lang="fr-FR" b="1" dirty="0"/>
              <a:t>      La collation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Viser  une alimentation saine et variée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Lundi: Fruit ou légume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Mardi: Produit laitier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Mercredi: Collation libre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Jeudi: Fruit ou légume</a:t>
            </a:r>
          </a:p>
          <a:p>
            <a:pPr marL="0" indent="0" algn="just"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Vendredi: Biscuit </a:t>
            </a:r>
            <a:r>
              <a:rPr lang="fr-FR" sz="1800" b="1" u="sng" dirty="0">
                <a:solidFill>
                  <a:schemeClr val="accent2">
                    <a:lumMod val="75000"/>
                  </a:schemeClr>
                </a:solidFill>
              </a:rPr>
              <a:t>sans chocolat</a:t>
            </a:r>
          </a:p>
          <a:p>
            <a:pPr marL="0" indent="0" algn="just">
              <a:buNone/>
            </a:pPr>
            <a:endParaRPr lang="fr-FR" sz="19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BE" sz="2400" dirty="0">
                <a:solidFill>
                  <a:schemeClr val="accent2">
                    <a:lumMod val="75000"/>
                  </a:schemeClr>
                </a:solidFill>
              </a:rPr>
              <a:t>Sensibiliser les enfants à la gestion des déchets    </a:t>
            </a:r>
          </a:p>
        </p:txBody>
      </p:sp>
      <p:pic>
        <p:nvPicPr>
          <p:cNvPr id="1026" name="Picture 2" descr="La Nourriture, Collation, Fruits Secs PNG - La Nourriture, Collation, Fruits  Secs transparentes | PNG grat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30667"/>
            <a:ext cx="2372406" cy="16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TI TAK TRI : Concours du recyclage destiné aux écoles primaires | CAP Nord  Martinique">
            <a:extLst>
              <a:ext uri="{FF2B5EF4-FFF2-40B4-BE49-F238E27FC236}">
                <a16:creationId xmlns:a16="http://schemas.microsoft.com/office/drawing/2014/main" id="{CA2E64D1-56B1-4A5B-8200-08A9AD9C73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22551"/>
            <a:ext cx="1969364" cy="139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 l‘eau, à l’eau…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/>
              <a:t>Pour favoriser de bonnes habitudes d’hygiène alimentaire….</a:t>
            </a:r>
          </a:p>
          <a:p>
            <a:r>
              <a:rPr lang="fr-BE" sz="2000" dirty="0"/>
              <a:t>Chaque jour les enfants apportent une gourde remplie d’eau.</a:t>
            </a:r>
          </a:p>
          <a:p>
            <a:r>
              <a:rPr lang="fr-BE" sz="2000" dirty="0"/>
              <a:t>Ils peuvent boire chaque fois qu’ils entrent en classe.</a:t>
            </a:r>
          </a:p>
          <a:p>
            <a:r>
              <a:rPr lang="fr-BE" sz="2000" dirty="0"/>
              <a:t>Les enfants emportent leurs  gourdes d’eau au cours de psychomotricité pour le sensibiliser à de bonnes habitudes sportives.</a:t>
            </a:r>
          </a:p>
          <a:p>
            <a:endParaRPr lang="fr-BE" dirty="0"/>
          </a:p>
        </p:txBody>
      </p:sp>
      <p:pic>
        <p:nvPicPr>
          <p:cNvPr id="5" name="Image 4" descr="Gourde enfant Princesse Ems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40758"/>
          <a:stretch/>
        </p:blipFill>
        <p:spPr bwMode="auto">
          <a:xfrm>
            <a:off x="1691680" y="3903380"/>
            <a:ext cx="5328592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373773" cy="2019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88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0123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>Pour une meilleure autonomie…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722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400" dirty="0">
                <a:solidFill>
                  <a:srgbClr val="FF0000"/>
                </a:solidFill>
              </a:rPr>
              <a:t>Nous insistons sur quelques règles élémentaires</a:t>
            </a:r>
          </a:p>
          <a:p>
            <a:pPr marL="0" indent="0" algn="ctr">
              <a:buNone/>
            </a:pPr>
            <a:endParaRPr lang="fr-BE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BE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BE" sz="2400" dirty="0">
              <a:solidFill>
                <a:srgbClr val="FF0000"/>
              </a:solidFill>
            </a:endParaRPr>
          </a:p>
          <a:p>
            <a:r>
              <a:rPr lang="fr-BE" sz="2000" dirty="0"/>
              <a:t>L’enfant enfile et ferme sa veste.</a:t>
            </a:r>
          </a:p>
          <a:p>
            <a:r>
              <a:rPr lang="fr-BE" sz="2000" dirty="0"/>
              <a:t>Il sait vider seul son cartable a4 min. (farde, boîte à tartine)</a:t>
            </a:r>
          </a:p>
          <a:p>
            <a:r>
              <a:rPr lang="fr-BE" sz="2000" dirty="0"/>
              <a:t>Il est capable de se moucher .</a:t>
            </a:r>
          </a:p>
          <a:p>
            <a:r>
              <a:rPr lang="fr-BE" sz="2000" dirty="0"/>
              <a:t>Il est capable de s’habiller seul.</a:t>
            </a:r>
          </a:p>
          <a:p>
            <a:r>
              <a:rPr lang="fr-BE" sz="2000" dirty="0"/>
              <a:t>Il est capable de rester à table et de manger dans le calme, proprement</a:t>
            </a:r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1026" name="Picture 2" descr="66- Mets ton pantal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6" y="118012"/>
            <a:ext cx="1026220" cy="102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78- Détache tes souli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012"/>
            <a:ext cx="1115616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78- Détache tes souli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38" y="2814980"/>
            <a:ext cx="1877462" cy="17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s://s-media-cache-ak0.pinimg.com/236x/65/0b/f0/650bf0f93eb4670dd1b6e0fb3406103d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9175" r="4744" b="57487"/>
          <a:stretch/>
        </p:blipFill>
        <p:spPr bwMode="auto">
          <a:xfrm>
            <a:off x="2753396" y="131660"/>
            <a:ext cx="4626916" cy="1198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http://4.bp.blogspot.com/_PctkNxjZVWw/TQdrp10zhEI/AAAAAAAAKIQ/KjTCBiGeEqc/s400/mouchage%2Bcomptin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t="1575" r="3750" b="58661"/>
          <a:stretch/>
        </p:blipFill>
        <p:spPr bwMode="auto">
          <a:xfrm>
            <a:off x="7407087" y="115622"/>
            <a:ext cx="909329" cy="1042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527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5040" y="4960457"/>
            <a:ext cx="790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BE" dirty="0">
                <a:solidFill>
                  <a:srgbClr val="000000"/>
                </a:solidFill>
                <a:latin typeface="Open Sans"/>
              </a:rPr>
              <a:t> </a:t>
            </a:r>
            <a:endParaRPr lang="fr-BE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034" name="Picture 10" descr="Résultat de recherche d'images pour &quot;octofun presentation aux parent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6560" r="4073" b="8161"/>
          <a:stretch/>
        </p:blipFill>
        <p:spPr bwMode="auto">
          <a:xfrm>
            <a:off x="211891" y="1388298"/>
            <a:ext cx="4320480" cy="394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https://octofundotorg.files.wordpress.com/2013/12/carrc3a9-avec-les-noms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48" y="1367940"/>
            <a:ext cx="4013408" cy="396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211891" y="836712"/>
            <a:ext cx="846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1">
                    <a:lumMod val="75000"/>
                  </a:schemeClr>
                </a:solidFill>
                <a:latin typeface="Minya Nouvelle" panose="02060803020200000004" pitchFamily="18" charset="0"/>
              </a:rPr>
              <a:t>Chaque enfant a en lui 8 intelligences et les développe naturellement avec plaisir…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1891" y="5589240"/>
            <a:ext cx="8464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chemeClr val="accent1">
                    <a:lumMod val="75000"/>
                  </a:schemeClr>
                </a:solidFill>
                <a:latin typeface="Minya Nouvelle" panose="02060803020200000004" pitchFamily="18" charset="0"/>
              </a:rPr>
              <a:t>Objectifs: </a:t>
            </a:r>
            <a:r>
              <a:rPr lang="fr-BE" dirty="0">
                <a:solidFill>
                  <a:schemeClr val="accent1">
                    <a:lumMod val="75000"/>
                  </a:schemeClr>
                </a:solidFill>
                <a:latin typeface="Minya Nouvelle" panose="02060803020200000004" pitchFamily="18" charset="0"/>
              </a:rPr>
              <a:t>travailler l’estime de soi, respecter le rythme et les forces de chaque enfant, entretenir le plaisir d’apprendre, développer l’autonomie….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41720"/>
            <a:ext cx="6948179" cy="807726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     Les ateliers autonomes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71635" y="4176389"/>
            <a:ext cx="8350641" cy="1815907"/>
          </a:xfrm>
        </p:spPr>
        <p:txBody>
          <a:bodyPr>
            <a:normAutofit/>
          </a:bodyPr>
          <a:lstStyle/>
          <a:p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Ateliers de défis individuels journaliers (issus du programme officiel)</a:t>
            </a:r>
          </a:p>
          <a:p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Organisés en rapport avec les 8 intelligences (</a:t>
            </a:r>
            <a:r>
              <a:rPr lang="fr-BE" sz="2000" dirty="0" err="1">
                <a:solidFill>
                  <a:schemeClr val="accent2">
                    <a:lumMod val="75000"/>
                  </a:schemeClr>
                </a:solidFill>
              </a:rPr>
              <a:t>Octofuns</a:t>
            </a:r>
            <a:r>
              <a:rPr lang="fr-BE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06155" y="5413432"/>
            <a:ext cx="5078490" cy="57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6146" name="Picture 2" descr="Ateliers autonomes - Pour apprendre mieux">
            <a:extLst>
              <a:ext uri="{FF2B5EF4-FFF2-40B4-BE49-F238E27FC236}">
                <a16:creationId xmlns:a16="http://schemas.microsoft.com/office/drawing/2014/main" id="{A56FF222-D776-9677-BB00-8160EBD0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6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66BB0F1-9646-341D-406D-F74B7ACBE851}"/>
              </a:ext>
            </a:extLst>
          </p:cNvPr>
          <p:cNvSpPr txBox="1"/>
          <p:nvPr/>
        </p:nvSpPr>
        <p:spPr>
          <a:xfrm>
            <a:off x="2824082" y="2343585"/>
            <a:ext cx="6046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chemeClr val="accent2">
                    <a:lumMod val="75000"/>
                  </a:schemeClr>
                </a:solidFill>
              </a:rPr>
              <a:t>Une évaluation individuelle consignée dans un cahier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                 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 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                      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091615"/>
            <a:ext cx="8712968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000" dirty="0"/>
              <a:t> </a:t>
            </a:r>
          </a:p>
          <a:p>
            <a:pPr algn="ctr"/>
            <a:r>
              <a:rPr lang="fr-BE" sz="2400" dirty="0">
                <a:solidFill>
                  <a:schemeClr val="accent2">
                    <a:lumMod val="75000"/>
                  </a:schemeClr>
                </a:solidFill>
              </a:rPr>
              <a:t>Formation basée sur la pleine conscience</a:t>
            </a:r>
          </a:p>
          <a:p>
            <a:endParaRPr lang="fr-BE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fr-BE" sz="1800" dirty="0">
                <a:solidFill>
                  <a:schemeClr val="accent2">
                    <a:lumMod val="75000"/>
                  </a:schemeClr>
                </a:solidFill>
              </a:rPr>
              <a:t>Les activités se déroulent par petites séquences de quelques minutes chaque jour</a:t>
            </a:r>
          </a:p>
          <a:p>
            <a:pPr lvl="1"/>
            <a:r>
              <a:rPr lang="fr-BE" sz="1800" dirty="0">
                <a:solidFill>
                  <a:schemeClr val="accent2">
                    <a:lumMod val="75000"/>
                  </a:schemeClr>
                </a:solidFill>
              </a:rPr>
              <a:t>La méthode est basée sur des exercices de relaxation qui favorisent la concentration et aide à la  gestion du stress.</a:t>
            </a:r>
          </a:p>
          <a:p>
            <a:pPr lvl="1"/>
            <a:r>
              <a:rPr lang="fr-BE" sz="1800" dirty="0">
                <a:solidFill>
                  <a:schemeClr val="accent2">
                    <a:lumMod val="75000"/>
                  </a:schemeClr>
                </a:solidFill>
              </a:rPr>
              <a:t>Le matériel utilisé est ludique, affectif et a pour objectif de calmer les enfants afin qu’ils soient plus réceptifs aux apprentissages.</a:t>
            </a:r>
          </a:p>
          <a:p>
            <a:pPr marL="393192" lvl="1" indent="0">
              <a:buNone/>
            </a:pPr>
            <a:endParaRPr lang="fr-BE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393192" lvl="1" indent="0">
              <a:buNone/>
            </a:pPr>
            <a:endParaRPr lang="fr-BE" sz="2000" dirty="0"/>
          </a:p>
          <a:p>
            <a:pPr lvl="1"/>
            <a:endParaRPr lang="fr-BE" sz="2000" dirty="0"/>
          </a:p>
          <a:p>
            <a:pPr>
              <a:buNone/>
            </a:pPr>
            <a:r>
              <a:rPr lang="fr-BE" sz="2000" dirty="0"/>
              <a:t>	</a:t>
            </a:r>
          </a:p>
        </p:txBody>
      </p:sp>
      <p:pic>
        <p:nvPicPr>
          <p:cNvPr id="5" name="Image 4" descr="grenoui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768" y="851592"/>
            <a:ext cx="1532854" cy="23873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6951" r="5113" b="13250"/>
          <a:stretch/>
        </p:blipFill>
        <p:spPr>
          <a:xfrm>
            <a:off x="6199564" y="901938"/>
            <a:ext cx="2487236" cy="18902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96167">
            <a:off x="559302" y="861129"/>
            <a:ext cx="1996744" cy="218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2638</TotalTime>
  <Words>1000</Words>
  <Application>Microsoft Office PowerPoint</Application>
  <PresentationFormat>Affichage à l'écran (4:3)</PresentationFormat>
  <Paragraphs>196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Minya Nouvelle</vt:lpstr>
      <vt:lpstr>Open Sans</vt:lpstr>
      <vt:lpstr>Wingdings 2</vt:lpstr>
      <vt:lpstr>Débit</vt:lpstr>
      <vt:lpstr>Présentation PowerPoint</vt:lpstr>
      <vt:lpstr>Nouvelle organisation</vt:lpstr>
      <vt:lpstr>Notre journée de classe</vt:lpstr>
      <vt:lpstr>      La collation </vt:lpstr>
      <vt:lpstr>A l‘eau, à l’eau…</vt:lpstr>
      <vt:lpstr>Pour une meilleure autonomie…</vt:lpstr>
      <vt:lpstr>Présentation PowerPoint</vt:lpstr>
      <vt:lpstr>     Les ateliers autonomes</vt:lpstr>
      <vt:lpstr>                                               </vt:lpstr>
      <vt:lpstr>En mathématique</vt:lpstr>
      <vt:lpstr>En français : Plaisir de lire</vt:lpstr>
      <vt:lpstr>Méthode de lecture</vt:lpstr>
      <vt:lpstr>Présentation PowerPoint</vt:lpstr>
      <vt:lpstr>Graphisme et écriture</vt:lpstr>
      <vt:lpstr>Présentation PowerPoint</vt:lpstr>
      <vt:lpstr>          Eveil aux langues </vt:lpstr>
      <vt:lpstr>         En religion</vt:lpstr>
      <vt:lpstr>La psychomotricité Avec Monsieur Thomas </vt:lpstr>
      <vt:lpstr>La piscine</vt:lpstr>
      <vt:lpstr> Evaluation des apprentissages</vt:lpstr>
      <vt:lpstr>     Cahier de communication </vt:lpstr>
      <vt:lpstr>Présentation PowerPoint</vt:lpstr>
      <vt:lpstr>Je vous remercie pour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en troisième maternelle</dc:title>
  <dc:creator>Pc-A</dc:creator>
  <cp:lastModifiedBy>Murielle Geurts</cp:lastModifiedBy>
  <cp:revision>147</cp:revision>
  <cp:lastPrinted>2015-09-09T19:22:41Z</cp:lastPrinted>
  <dcterms:created xsi:type="dcterms:W3CDTF">2014-09-03T17:18:58Z</dcterms:created>
  <dcterms:modified xsi:type="dcterms:W3CDTF">2023-10-06T17:09:27Z</dcterms:modified>
</cp:coreProperties>
</file>